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13"/>
  </p:notesMasterIdLst>
  <p:sldIdLst>
    <p:sldId id="256" r:id="rId4"/>
    <p:sldId id="257" r:id="rId5"/>
    <p:sldId id="258" r:id="rId6"/>
    <p:sldId id="261" r:id="rId7"/>
    <p:sldId id="283" r:id="rId8"/>
    <p:sldId id="282" r:id="rId9"/>
    <p:sldId id="280" r:id="rId10"/>
    <p:sldId id="286" r:id="rId11"/>
    <p:sldId id="276" r:id="rId12"/>
    <p:sldId id="285" r:id="rId14"/>
    <p:sldId id="289" r:id="rId15"/>
    <p:sldId id="290" r:id="rId16"/>
    <p:sldId id="291" r:id="rId17"/>
    <p:sldId id="288" r:id="rId18"/>
    <p:sldId id="294" r:id="rId19"/>
    <p:sldId id="293" r:id="rId20"/>
    <p:sldId id="262" r:id="rId21"/>
    <p:sldId id="259" r:id="rId22"/>
  </p:sldIdLst>
  <p:sldSz cx="12192000" cy="6858000"/>
  <p:notesSz cx="6858000" cy="9144000"/>
  <p:embeddedFontLst>
    <p:embeddedFont>
      <p:font typeface="方正清刻本悦宋简体" panose="02000000000000000000" pitchFamily="2" charset="-122"/>
      <p:regular r:id="rId26"/>
    </p:embeddedFont>
    <p:embeddedFont>
      <p:font typeface="幼圆" panose="02010509060101010101" pitchFamily="49" charset="-122"/>
      <p:regular r:id="rId27"/>
    </p:embeddedFont>
    <p:embeddedFont>
      <p:font typeface="Century Gothic" panose="020B0502020202020204" pitchFamily="34" charset="0"/>
      <p:regular r:id="rId28"/>
      <p:bold r:id="rId29"/>
      <p:italic r:id="rId30"/>
      <p:boldItalic r:id="rId31"/>
    </p:embeddedFont>
    <p:embeddedFont>
      <p:font typeface="DokChampa" panose="020B0604020202020204" pitchFamily="34" charset="-34"/>
      <p:regular r:id="rId32"/>
    </p:embeddedFont>
    <p:embeddedFont>
      <p:font typeface="微软雅黑" panose="020B0503020204020204" pitchFamily="34" charset="-122"/>
      <p:regular r:id="rId33"/>
    </p:embeddedFont>
    <p:embeddedFont>
      <p:font typeface="等线" panose="02010600030101010101" charset="-122"/>
      <p:regular r:id="rId34"/>
    </p:embeddedFont>
    <p:embeddedFont>
      <p:font typeface="等线 Light" panose="02010600030101010101" charset="-122"/>
      <p:regular r:id="rId35"/>
    </p:embeddedFont>
    <p:embeddedFont>
      <p:font typeface="Calibri" panose="020F050202020403020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646E"/>
    <a:srgbClr val="F5CA95"/>
    <a:srgbClr val="A14F4C"/>
    <a:srgbClr val="F7F1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8" d="100"/>
          <a:sy n="108" d="100"/>
        </p:scale>
        <p:origin x="7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1E9"/>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4793" r="12918" b="14319"/>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1E9"/>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4793" r="12918" b="14319"/>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7F1E9"/>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r="21247" b="14680"/>
          <a:stretch>
            <a:fillRect/>
          </a:stretch>
        </p:blipFill>
        <p:spPr>
          <a:xfrm>
            <a:off x="7663543" y="4035340"/>
            <a:ext cx="4528457" cy="2822660"/>
          </a:xfrm>
          <a:custGeom>
            <a:avLst/>
            <a:gdLst>
              <a:gd name="connsiteX0" fmla="*/ 0 w 4528457"/>
              <a:gd name="connsiteY0" fmla="*/ 0 h 2822660"/>
              <a:gd name="connsiteX1" fmla="*/ 4528457 w 4528457"/>
              <a:gd name="connsiteY1" fmla="*/ 0 h 2822660"/>
              <a:gd name="connsiteX2" fmla="*/ 4528457 w 4528457"/>
              <a:gd name="connsiteY2" fmla="*/ 2822660 h 2822660"/>
              <a:gd name="connsiteX3" fmla="*/ 2130877 w 4528457"/>
              <a:gd name="connsiteY3" fmla="*/ 2822660 h 2822660"/>
              <a:gd name="connsiteX4" fmla="*/ 1317171 w 4528457"/>
              <a:gd name="connsiteY4" fmla="*/ 2321917 h 2822660"/>
              <a:gd name="connsiteX5" fmla="*/ 152399 w 4528457"/>
              <a:gd name="connsiteY5" fmla="*/ 1080946 h 2822660"/>
              <a:gd name="connsiteX6" fmla="*/ 0 w 4528457"/>
              <a:gd name="connsiteY6" fmla="*/ 1013009 h 282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8457" h="2822660">
                <a:moveTo>
                  <a:pt x="0" y="0"/>
                </a:moveTo>
                <a:lnTo>
                  <a:pt x="4528457" y="0"/>
                </a:lnTo>
                <a:lnTo>
                  <a:pt x="4528457" y="2822660"/>
                </a:lnTo>
                <a:lnTo>
                  <a:pt x="2130877" y="2822660"/>
                </a:lnTo>
                <a:lnTo>
                  <a:pt x="1317171" y="2321917"/>
                </a:lnTo>
                <a:lnTo>
                  <a:pt x="152399" y="1080946"/>
                </a:lnTo>
                <a:lnTo>
                  <a:pt x="0" y="1013009"/>
                </a:lnTo>
                <a:close/>
              </a:path>
            </a:pathLst>
          </a:custGeom>
        </p:spPr>
      </p:pic>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18658" t="15412"/>
          <a:stretch>
            <a:fillRect/>
          </a:stretch>
        </p:blipFill>
        <p:spPr>
          <a:xfrm>
            <a:off x="0" y="0"/>
            <a:ext cx="4062160" cy="256902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F7F1E9"/>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4698" y="422"/>
            <a:ext cx="7162605" cy="68575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7F1E9"/>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3392" y="2623858"/>
            <a:ext cx="2451738" cy="3164764"/>
          </a:xfrm>
          <a:prstGeom prst="rect">
            <a:avLst/>
          </a:prstGeom>
        </p:spPr>
      </p:pic>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r="2218" b="16821"/>
          <a:stretch>
            <a:fillRect/>
          </a:stretch>
        </p:blipFill>
        <p:spPr>
          <a:xfrm flipH="1">
            <a:off x="-1" y="0"/>
            <a:ext cx="7146744"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F7F1E9"/>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5474" r="2883" b="25622"/>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7F1E9"/>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90D40D-931B-404D-B639-D655118E047E}"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1239" t="41842" r="11669" b="786"/>
          <a:stretch>
            <a:fillRect/>
          </a:stretch>
        </p:blipFill>
        <p:spPr>
          <a:xfrm flipH="1">
            <a:off x="0" y="0"/>
            <a:ext cx="40386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7F1E9"/>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90D40D-931B-404D-B639-D655118E047E}" type="slidenum">
              <a:rPr lang="zh-CN" altLang="en-US" smtClean="0"/>
            </a:fld>
            <a:endParaRPr lang="zh-CN" altLang="en-US"/>
          </a:p>
        </p:txBody>
      </p:sp>
      <p:sp>
        <p:nvSpPr>
          <p:cNvPr id="5" name="矩形 4"/>
          <p:cNvSpPr/>
          <p:nvPr userDrawn="1"/>
        </p:nvSpPr>
        <p:spPr>
          <a:xfrm>
            <a:off x="488950" y="374650"/>
            <a:ext cx="11214100" cy="610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85292" y="0"/>
            <a:ext cx="806708" cy="1908435"/>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4949565"/>
            <a:ext cx="806708" cy="1908435"/>
          </a:xfrm>
          <a:prstGeom prst="rect">
            <a:avLst/>
          </a:prstGeom>
        </p:spPr>
      </p:pic>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19199" t="15849"/>
          <a:stretch>
            <a:fillRect/>
          </a:stretch>
        </p:blipFill>
        <p:spPr>
          <a:xfrm>
            <a:off x="0" y="0"/>
            <a:ext cx="1602449" cy="954217"/>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5438" y="6151562"/>
            <a:ext cx="1160575" cy="6635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7F1E9"/>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r="21247" b="14680"/>
          <a:stretch>
            <a:fillRect/>
          </a:stretch>
        </p:blipFill>
        <p:spPr>
          <a:xfrm>
            <a:off x="7663543" y="4035340"/>
            <a:ext cx="4528457" cy="2822660"/>
          </a:xfrm>
          <a:custGeom>
            <a:avLst/>
            <a:gdLst>
              <a:gd name="connsiteX0" fmla="*/ 0 w 4528457"/>
              <a:gd name="connsiteY0" fmla="*/ 0 h 2822660"/>
              <a:gd name="connsiteX1" fmla="*/ 4528457 w 4528457"/>
              <a:gd name="connsiteY1" fmla="*/ 0 h 2822660"/>
              <a:gd name="connsiteX2" fmla="*/ 4528457 w 4528457"/>
              <a:gd name="connsiteY2" fmla="*/ 2822660 h 2822660"/>
              <a:gd name="connsiteX3" fmla="*/ 2130877 w 4528457"/>
              <a:gd name="connsiteY3" fmla="*/ 2822660 h 2822660"/>
              <a:gd name="connsiteX4" fmla="*/ 1317171 w 4528457"/>
              <a:gd name="connsiteY4" fmla="*/ 2321917 h 2822660"/>
              <a:gd name="connsiteX5" fmla="*/ 152399 w 4528457"/>
              <a:gd name="connsiteY5" fmla="*/ 1080946 h 2822660"/>
              <a:gd name="connsiteX6" fmla="*/ 0 w 4528457"/>
              <a:gd name="connsiteY6" fmla="*/ 1013009 h 282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8457" h="2822660">
                <a:moveTo>
                  <a:pt x="0" y="0"/>
                </a:moveTo>
                <a:lnTo>
                  <a:pt x="4528457" y="0"/>
                </a:lnTo>
                <a:lnTo>
                  <a:pt x="4528457" y="2822660"/>
                </a:lnTo>
                <a:lnTo>
                  <a:pt x="2130877" y="2822660"/>
                </a:lnTo>
                <a:lnTo>
                  <a:pt x="1317171" y="2321917"/>
                </a:lnTo>
                <a:lnTo>
                  <a:pt x="152399" y="1080946"/>
                </a:lnTo>
                <a:lnTo>
                  <a:pt x="0" y="1013009"/>
                </a:lnTo>
                <a:close/>
              </a:path>
            </a:pathLst>
          </a:custGeom>
        </p:spPr>
      </p:pic>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18658" t="15412"/>
          <a:stretch>
            <a:fillRect/>
          </a:stretch>
        </p:blipFill>
        <p:spPr>
          <a:xfrm>
            <a:off x="0" y="0"/>
            <a:ext cx="4062160" cy="256902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F7F1E9"/>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4698" y="422"/>
            <a:ext cx="7162605" cy="68575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F7F1E9"/>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3392" y="2623858"/>
            <a:ext cx="2451738" cy="3164764"/>
          </a:xfrm>
          <a:prstGeom prst="rect">
            <a:avLst/>
          </a:prstGeom>
        </p:spPr>
      </p:pic>
      <p:pic>
        <p:nvPicPr>
          <p:cNvPr id="11" name="图片 10"/>
          <p:cNvPicPr>
            <a:picLocks noChangeAspect="1"/>
          </p:cNvPicPr>
          <p:nvPr userDrawn="1"/>
        </p:nvPicPr>
        <p:blipFill rotWithShape="1">
          <a:blip r:embed="rId3">
            <a:extLst>
              <a:ext uri="{28A0092B-C50C-407E-A947-70E740481C1C}">
                <a14:useLocalDpi xmlns:a14="http://schemas.microsoft.com/office/drawing/2010/main" val="0"/>
              </a:ext>
            </a:extLst>
          </a:blip>
          <a:srcRect r="2218" b="16821"/>
          <a:stretch>
            <a:fillRect/>
          </a:stretch>
        </p:blipFill>
        <p:spPr>
          <a:xfrm flipH="1">
            <a:off x="-1" y="0"/>
            <a:ext cx="7146744"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solidFill>
          <a:srgbClr val="F7F1E9"/>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5474" r="2883" b="25622"/>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7F1E9"/>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90D40D-931B-404D-B639-D655118E047E}" type="slidenum">
              <a:rPr lang="zh-CN" altLang="en-US" smtClean="0"/>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1239" t="41842" r="11669" b="786"/>
          <a:stretch>
            <a:fillRect/>
          </a:stretch>
        </p:blipFill>
        <p:spPr>
          <a:xfrm flipH="1">
            <a:off x="0" y="0"/>
            <a:ext cx="4038600"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7F1E9"/>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90D40D-931B-404D-B639-D655118E047E}" type="slidenum">
              <a:rPr lang="zh-CN" altLang="en-US" smtClean="0"/>
            </a:fld>
            <a:endParaRPr lang="zh-CN" altLang="en-US"/>
          </a:p>
        </p:txBody>
      </p:sp>
      <p:sp>
        <p:nvSpPr>
          <p:cNvPr id="5" name="矩形 4"/>
          <p:cNvSpPr/>
          <p:nvPr userDrawn="1"/>
        </p:nvSpPr>
        <p:spPr>
          <a:xfrm>
            <a:off x="488950" y="374650"/>
            <a:ext cx="11214100" cy="610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85292" y="0"/>
            <a:ext cx="806708" cy="1908435"/>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4949565"/>
            <a:ext cx="806708" cy="1908435"/>
          </a:xfrm>
          <a:prstGeom prst="rect">
            <a:avLst/>
          </a:prstGeom>
        </p:spPr>
      </p:pic>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19199" t="15849"/>
          <a:stretch>
            <a:fillRect/>
          </a:stretch>
        </p:blipFill>
        <p:spPr>
          <a:xfrm>
            <a:off x="0" y="0"/>
            <a:ext cx="1602449" cy="954217"/>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5438" y="6151562"/>
            <a:ext cx="1160575" cy="6635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5292F4A-F850-47B0-8F93-1E9142FAF0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90D40D-931B-404D-B639-D655118E047E}"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92F4A-F850-47B0-8F93-1E9142FAF0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0D40D-931B-404D-B639-D655118E047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92F4A-F850-47B0-8F93-1E9142FAF0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0D40D-931B-404D-B639-D655118E047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 Id="rId3" Type="http://schemas.openxmlformats.org/officeDocument/2006/relationships/image" Target="../media/image27.png"/><Relationship Id="rId2" Type="http://schemas.microsoft.com/office/2007/relationships/media" Target="../media/media1.mov"/><Relationship Id="rId1" Type="http://schemas.openxmlformats.org/officeDocument/2006/relationships/video" Target="../media/media1.mov"/></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microsoft.com/office/2007/relationships/hdphoto" Target="../media/image21.wdp"/><Relationship Id="rId2" Type="http://schemas.openxmlformats.org/officeDocument/2006/relationships/image" Target="../media/image20.png"/><Relationship Id="rId10" Type="http://schemas.openxmlformats.org/officeDocument/2006/relationships/notesSlide" Target="../notesSlides/notesSlide1.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1E9"/>
        </a:solidFill>
        <a:effectLst/>
      </p:bgPr>
    </p:bg>
    <p:spTree>
      <p:nvGrpSpPr>
        <p:cNvPr id="1" name=""/>
        <p:cNvGrpSpPr/>
        <p:nvPr/>
      </p:nvGrpSpPr>
      <p:grpSpPr>
        <a:xfrm>
          <a:off x="0" y="0"/>
          <a:ext cx="0" cy="0"/>
          <a:chOff x="0" y="0"/>
          <a:chExt cx="0" cy="0"/>
        </a:xfrm>
      </p:grpSpPr>
      <p:cxnSp>
        <p:nvCxnSpPr>
          <p:cNvPr id="10" name="直接连接符 9"/>
          <p:cNvCxnSpPr/>
          <p:nvPr/>
        </p:nvCxnSpPr>
        <p:spPr>
          <a:xfrm>
            <a:off x="1965960" y="0"/>
            <a:ext cx="0" cy="3048000"/>
          </a:xfrm>
          <a:prstGeom prst="line">
            <a:avLst/>
          </a:prstGeom>
          <a:ln w="38100">
            <a:solidFill>
              <a:srgbClr val="49646E"/>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64000" y="3989070"/>
            <a:ext cx="4064000" cy="706755"/>
          </a:xfrm>
          <a:prstGeom prst="rect">
            <a:avLst/>
          </a:prstGeom>
          <a:noFill/>
        </p:spPr>
        <p:txBody>
          <a:bodyPr wrap="square" rtlCol="0">
            <a:spAutoFit/>
          </a:bodyPr>
          <a:p>
            <a:r>
              <a:rPr lang="en-US" altLang="zh-CN" sz="4000">
                <a:latin typeface="Times New Roman" panose="02020603050405020304" charset="0"/>
                <a:cs typeface="Times New Roman" panose="02020603050405020304" charset="0"/>
              </a:rPr>
              <a:t>Group</a:t>
            </a:r>
            <a:r>
              <a:rPr lang="zh-CN" altLang="en-US" sz="4000">
                <a:latin typeface="Times New Roman" panose="02020603050405020304" charset="0"/>
                <a:cs typeface="Times New Roman" panose="02020603050405020304" charset="0"/>
              </a:rPr>
              <a:t>：</a:t>
            </a:r>
            <a:r>
              <a:rPr lang="en-US" altLang="zh-CN" sz="4000">
                <a:latin typeface="Times New Roman" panose="02020603050405020304" charset="0"/>
                <a:cs typeface="Times New Roman" panose="02020603050405020304" charset="0"/>
              </a:rPr>
              <a:t>Deepsick</a:t>
            </a:r>
            <a:endParaRPr lang="en-US" altLang="zh-CN" sz="4000">
              <a:latin typeface="Times New Roman" panose="02020603050405020304" charset="0"/>
              <a:cs typeface="Times New Roman" panose="02020603050405020304" charset="0"/>
            </a:endParaRPr>
          </a:p>
        </p:txBody>
      </p:sp>
      <p:sp>
        <p:nvSpPr>
          <p:cNvPr id="3" name="文本框 2"/>
          <p:cNvSpPr txBox="1"/>
          <p:nvPr/>
        </p:nvSpPr>
        <p:spPr>
          <a:xfrm>
            <a:off x="1667510" y="1343025"/>
            <a:ext cx="8819515" cy="1568450"/>
          </a:xfrm>
          <a:prstGeom prst="rect">
            <a:avLst/>
          </a:prstGeom>
          <a:noFill/>
        </p:spPr>
        <p:txBody>
          <a:bodyPr wrap="square" rtlCol="0">
            <a:spAutoFit/>
          </a:bodyPr>
          <a:p>
            <a:pPr algn="ctr"/>
            <a:r>
              <a:rPr lang="en-US" altLang="zh-CN" sz="4800">
                <a:effectLst>
                  <a:glow rad="63500">
                    <a:srgbClr val="49646E">
                      <a:alpha val="40000"/>
                    </a:srgbClr>
                  </a:glow>
                  <a:innerShdw blurRad="63500" dist="50800" dir="21540000">
                    <a:schemeClr val="tx2">
                      <a:alpha val="48000"/>
                    </a:schemeClr>
                  </a:innerShdw>
                </a:effectLst>
                <a:latin typeface="Times New Roman" panose="02020603050405020304" charset="0"/>
                <a:cs typeface="Times New Roman" panose="02020603050405020304" charset="0"/>
              </a:rPr>
              <a:t>Rapid Detection of Subtle Visual Deficits Using QuickCSF</a:t>
            </a:r>
            <a:endParaRPr lang="en-US" altLang="zh-CN" sz="4800">
              <a:effectLst>
                <a:glow rad="63500">
                  <a:srgbClr val="49646E">
                    <a:alpha val="40000"/>
                  </a:srgbClr>
                </a:glow>
                <a:innerShdw blurRad="63500" dist="50800" dir="21540000">
                  <a:schemeClr val="tx2">
                    <a:alpha val="48000"/>
                  </a:schemeClr>
                </a:innerShdw>
              </a:effectLst>
              <a:latin typeface="Times New Roman" panose="02020603050405020304" charset="0"/>
              <a:cs typeface="Times New Roman" panose="02020603050405020304" charset="0"/>
            </a:endParaRPr>
          </a:p>
        </p:txBody>
      </p:sp>
      <p:sp>
        <p:nvSpPr>
          <p:cNvPr id="4" name="文本框 3"/>
          <p:cNvSpPr txBox="1"/>
          <p:nvPr/>
        </p:nvSpPr>
        <p:spPr>
          <a:xfrm>
            <a:off x="4150995" y="4695825"/>
            <a:ext cx="4064000" cy="82994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Kaicheng Yan  Linchen Cai</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Tianqi Wang    Shunyu E</a:t>
            </a:r>
            <a:endParaRPr lang="en-US" altLang="zh-CN"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109291" y="2273925"/>
            <a:ext cx="5078095" cy="2187564"/>
            <a:chOff x="6735439" y="2493000"/>
            <a:chExt cx="5078095" cy="2187564"/>
          </a:xfrm>
        </p:grpSpPr>
        <p:sp>
          <p:nvSpPr>
            <p:cNvPr id="3" name="文本框 2"/>
            <p:cNvSpPr txBox="1"/>
            <p:nvPr/>
          </p:nvSpPr>
          <p:spPr>
            <a:xfrm>
              <a:off x="6735439" y="3358494"/>
              <a:ext cx="5078095" cy="1322070"/>
            </a:xfrm>
            <a:prstGeom prst="rect">
              <a:avLst/>
            </a:prstGeom>
            <a:noFill/>
          </p:spPr>
          <p:txBody>
            <a:bodyPr wrap="none" rtlCol="0">
              <a:spAutoFit/>
            </a:bodyPr>
            <a:lstStyle/>
            <a:p>
              <a:pPr algn="ctr"/>
              <a:r>
                <a:rPr lang="en-US" altLang="zh-CN" sz="4000" b="1" u="none" strike="noStrike"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rPr>
                <a:t>Experimental Analysis</a:t>
              </a:r>
              <a:endParaRPr lang="en-US" altLang="zh-CN" sz="4000" b="1" u="none" strike="noStrike"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a:p>
              <a:pPr algn="ctr"/>
              <a:endParaRPr lang="en-US" altLang="zh-CN" sz="4000" b="1" u="none" strike="noStrike" spc="300"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p:txBody>
        </p:sp>
        <p:sp>
          <p:nvSpPr>
            <p:cNvPr id="4" name="矩形 3"/>
            <p:cNvSpPr/>
            <p:nvPr/>
          </p:nvSpPr>
          <p:spPr>
            <a:xfrm rot="16200000">
              <a:off x="9252416" y="4284334"/>
              <a:ext cx="44112" cy="387278"/>
            </a:xfrm>
            <a:prstGeom prst="rect">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5" name="文本框 4"/>
            <p:cNvSpPr txBox="1"/>
            <p:nvPr/>
          </p:nvSpPr>
          <p:spPr>
            <a:xfrm>
              <a:off x="8736322" y="2493000"/>
              <a:ext cx="1076299" cy="768350"/>
            </a:xfrm>
            <a:prstGeom prst="rect">
              <a:avLst/>
            </a:prstGeom>
            <a:noFill/>
          </p:spPr>
          <p:txBody>
            <a:bodyPr wrap="square" rtlCol="0">
              <a:spAutoFit/>
            </a:bodyPr>
            <a:lstStyle>
              <a:defPPr>
                <a:defRPr lang="zh-CN"/>
              </a:defPPr>
              <a:lvl1pPr algn="r">
                <a:defRPr sz="4000"/>
              </a:lvl1pPr>
            </a:lstStyle>
            <a:p>
              <a:pPr algn="ctr"/>
              <a:r>
                <a:rPr lang="en-US" altLang="zh-CN" sz="4400" dirty="0">
                  <a:solidFill>
                    <a:srgbClr val="49646E"/>
                  </a:solidFill>
                  <a:latin typeface="Century Gothic" panose="020B0502020202020204" pitchFamily="34" charset="0"/>
                  <a:cs typeface="DokChampa" panose="020B0604020202020204" pitchFamily="34" charset="-34"/>
                </a:rPr>
                <a:t>03</a:t>
              </a:r>
              <a:endParaRPr lang="zh-CN" altLang="en-US" sz="4400" dirty="0">
                <a:solidFill>
                  <a:srgbClr val="49646E"/>
                </a:solidFill>
                <a:latin typeface="Century Gothic" panose="020B0502020202020204" pitchFamily="34" charset="0"/>
                <a:cs typeface="DokChampa" panose="020B0604020202020204" pitchFamily="34" charset="-34"/>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标题 1"/>
          <p:cNvSpPr>
            <a:spLocks noGrp="1"/>
          </p:cNvSpPr>
          <p:nvPr/>
        </p:nvSpPr>
        <p:spPr>
          <a:xfrm>
            <a:off x="2040255" y="172720"/>
            <a:ext cx="8258175" cy="920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kern="1200" dirty="0">
                <a:solidFill>
                  <a:srgbClr val="0070C0"/>
                </a:solidFill>
                <a:latin typeface="微软雅黑" panose="020B0503020204020204" pitchFamily="34" charset="-122"/>
                <a:ea typeface="微软雅黑" panose="020B0503020204020204" pitchFamily="34" charset="-122"/>
              </a:rPr>
              <a:t>Contrast Sensitivity Function Measurement (qCSF)</a:t>
            </a:r>
            <a:endParaRPr lang="en-US" altLang="zh-CN" sz="2400" b="1" kern="1200" dirty="0">
              <a:solidFill>
                <a:srgbClr val="0070C0"/>
              </a:solidFill>
              <a:latin typeface="微软雅黑" panose="020B0503020204020204" pitchFamily="34" charset="-122"/>
              <a:ea typeface="微软雅黑" panose="020B0503020204020204" pitchFamily="34" charset="-122"/>
            </a:endParaRPr>
          </a:p>
        </p:txBody>
      </p:sp>
      <p:pic>
        <p:nvPicPr>
          <p:cNvPr id="30" name="jov-10-3-17_movie1">
            <a:hlinkClick r:id="" action="ppaction://media"/>
          </p:cNvPr>
          <p:cNvPicPr>
            <a:picLocks noGrp="1"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74786" y="876997"/>
            <a:ext cx="6949208" cy="5211906"/>
          </a:xfrm>
          <a:prstGeom prst="rect">
            <a:avLst/>
          </a:prstGeom>
        </p:spPr>
      </p:pic>
      <p:sp>
        <p:nvSpPr>
          <p:cNvPr id="31" name="Rectangle 14"/>
          <p:cNvSpPr>
            <a:spLocks noGrp="1" noRot="1" noChangeAspect="1" noMove="1" noResize="1" noEditPoints="1" noAdjustHandles="1" noChangeArrowheads="1" noChangeShapeType="1" noTextEdit="1"/>
          </p:cNvSpPr>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3"/>
          <p:cNvSpPr txBox="1"/>
          <p:nvPr/>
        </p:nvSpPr>
        <p:spPr>
          <a:xfrm>
            <a:off x="9409070" y="5876026"/>
            <a:ext cx="774571" cy="369332"/>
          </a:xfrm>
          <a:prstGeom prst="rect">
            <a:avLst/>
          </a:prstGeom>
          <a:noFill/>
        </p:spPr>
        <p:txBody>
          <a:bodyPr wrap="none" rtlCol="0">
            <a:spAutoFit/>
          </a:bodyPr>
          <a:lstStyle/>
          <a:p>
            <a:r>
              <a:rPr lang="en-US" altLang="zh-CN" dirty="0">
                <a:solidFill>
                  <a:srgbClr val="FF0000"/>
                </a:solidFill>
                <a:latin typeface="Times New Roman" panose="02020603050405020304" charset="0"/>
                <a:cs typeface="Times New Roman" panose="02020603050405020304" charset="0"/>
              </a:rPr>
              <a:t>Result</a:t>
            </a:r>
            <a:endParaRPr lang="en-US" dirty="0">
              <a:solidFill>
                <a:srgbClr val="FF0000"/>
              </a:solidFill>
            </a:endParaRPr>
          </a:p>
        </p:txBody>
      </p:sp>
      <p:pic>
        <p:nvPicPr>
          <p:cNvPr id="3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74" t="15680" r="23485" b="16623"/>
          <a:stretch>
            <a:fillRect/>
          </a:stretch>
        </p:blipFill>
        <p:spPr bwMode="auto">
          <a:xfrm>
            <a:off x="8218097" y="1217991"/>
            <a:ext cx="2968513" cy="210041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
          <p:cNvSpPr txBox="1"/>
          <p:nvPr/>
        </p:nvSpPr>
        <p:spPr>
          <a:xfrm>
            <a:off x="9293018" y="2764861"/>
            <a:ext cx="1005403" cy="369332"/>
          </a:xfrm>
          <a:prstGeom prst="rect">
            <a:avLst/>
          </a:prstGeom>
          <a:noFill/>
        </p:spPr>
        <p:txBody>
          <a:bodyPr wrap="none" rtlCol="0">
            <a:spAutoFit/>
          </a:bodyPr>
          <a:lstStyle/>
          <a:p>
            <a:r>
              <a:rPr lang="en-US" altLang="zh-CN" dirty="0">
                <a:solidFill>
                  <a:srgbClr val="FF0000"/>
                </a:solidFill>
                <a:latin typeface="Times New Roman" panose="02020603050405020304" charset="0"/>
                <a:cs typeface="Times New Roman" panose="02020603050405020304" charset="0"/>
              </a:rPr>
              <a:t>Stimulus</a:t>
            </a:r>
            <a:endParaRPr lang="en-US" dirty="0">
              <a:solidFill>
                <a:srgbClr val="FF0000"/>
              </a:solidFill>
            </a:endParaRPr>
          </a:p>
        </p:txBody>
      </p:sp>
      <p:sp>
        <p:nvSpPr>
          <p:cNvPr id="35" name="矩形: 圆角 4"/>
          <p:cNvSpPr/>
          <p:nvPr/>
        </p:nvSpPr>
        <p:spPr>
          <a:xfrm>
            <a:off x="8049400" y="958786"/>
            <a:ext cx="3306492" cy="53266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8218238" y="3318408"/>
            <a:ext cx="3120077" cy="2625730"/>
            <a:chOff x="8583423" y="3318408"/>
            <a:chExt cx="3120077" cy="2625730"/>
          </a:xfrm>
        </p:grpSpPr>
        <p:pic>
          <p:nvPicPr>
            <p:cNvPr id="37" name="图片 36" descr="地图的截图&#10;&#10;描述已自动生成"/>
            <p:cNvPicPr>
              <a:picLocks noChangeAspect="1"/>
            </p:cNvPicPr>
            <p:nvPr/>
          </p:nvPicPr>
          <p:blipFill rotWithShape="1">
            <a:blip r:embed="rId5">
              <a:extLst>
                <a:ext uri="{28A0092B-C50C-407E-A947-70E740481C1C}">
                  <a14:useLocalDpi xmlns:a14="http://schemas.microsoft.com/office/drawing/2010/main" val="0"/>
                </a:ext>
              </a:extLst>
            </a:blip>
            <a:srcRect l="50000" b="50000"/>
            <a:stretch>
              <a:fillRect/>
            </a:stretch>
          </p:blipFill>
          <p:spPr>
            <a:xfrm>
              <a:off x="8583423" y="3319310"/>
              <a:ext cx="3120077" cy="2624828"/>
            </a:xfrm>
            <a:prstGeom prst="rect">
              <a:avLst/>
            </a:prstGeom>
          </p:spPr>
        </p:pic>
        <p:sp>
          <p:nvSpPr>
            <p:cNvPr id="38" name="矩形 37"/>
            <p:cNvSpPr/>
            <p:nvPr/>
          </p:nvSpPr>
          <p:spPr>
            <a:xfrm>
              <a:off x="8655728" y="3318408"/>
              <a:ext cx="229779" cy="197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timing>
    <p:tnLst>
      <p:par>
        <p:cTn id="1" dur="indefinite" restart="never" nodeType="tmRoot">
          <p:childTnLst>
            <p:video>
              <p:cMediaNode vol="80000">
                <p:cTn id="2" fill="hold" display="0">
                  <p:stCondLst>
                    <p:cond delay="indefinite"/>
                  </p:stCondLst>
                </p:cTn>
                <p:tgtEl>
                  <p:spTgt spid="3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New pi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5425" y="953770"/>
            <a:ext cx="6661785"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Lst>
        </p:spPr>
      </p:pic>
      <p:sp>
        <p:nvSpPr>
          <p:cNvPr id="2" name="文本框 1"/>
          <p:cNvSpPr txBox="1"/>
          <p:nvPr/>
        </p:nvSpPr>
        <p:spPr>
          <a:xfrm>
            <a:off x="2352675" y="383540"/>
            <a:ext cx="8446770"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Contrast Sensitivity Measurement: Testing for Amblyopia Patients</a:t>
            </a:r>
            <a:endParaRPr lang="en-US" altLang="zh-CN"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Grp="1"/>
          </p:cNvPicPr>
          <p:nvPr/>
        </p:nvPicPr>
        <p:blipFill rotWithShape="1">
          <a:blip r:embed="rId1" cstate="print">
            <a:extLst>
              <a:ext uri="{28A0092B-C50C-407E-A947-70E740481C1C}">
                <a14:useLocalDpi xmlns:a14="http://schemas.microsoft.com/office/drawing/2010/main" val="0"/>
              </a:ext>
            </a:extLst>
          </a:blip>
          <a:srcRect l="19527" r="21376" b="-6"/>
          <a:stretch>
            <a:fillRect/>
          </a:stretch>
        </p:blipFill>
        <p:spPr bwMode="auto">
          <a:xfrm>
            <a:off x="2737485" y="842645"/>
            <a:ext cx="6716395" cy="5626735"/>
          </a:xfrm>
          <a:prstGeom prst="rect">
            <a:avLst/>
          </a:prstGeom>
          <a:noFill/>
        </p:spPr>
      </p:pic>
      <p:sp>
        <p:nvSpPr>
          <p:cNvPr id="2" name="文本框 1"/>
          <p:cNvSpPr txBox="1"/>
          <p:nvPr/>
        </p:nvSpPr>
        <p:spPr>
          <a:xfrm>
            <a:off x="1605915" y="474345"/>
            <a:ext cx="9850755" cy="398780"/>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rPr>
              <a:t>Combined Contrast Sensitivity and Visual Field Measurement: Testing for Amblyopia Patients</a:t>
            </a:r>
            <a:endParaRPr lang="en-US" altLang="zh-CN"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861448" y="2273925"/>
            <a:ext cx="3573780" cy="2187564"/>
            <a:chOff x="7487596" y="2493000"/>
            <a:chExt cx="3573780" cy="2187564"/>
          </a:xfrm>
        </p:grpSpPr>
        <p:sp>
          <p:nvSpPr>
            <p:cNvPr id="3" name="文本框 2"/>
            <p:cNvSpPr txBox="1"/>
            <p:nvPr/>
          </p:nvSpPr>
          <p:spPr>
            <a:xfrm>
              <a:off x="7487596" y="3358494"/>
              <a:ext cx="3573780" cy="1322070"/>
            </a:xfrm>
            <a:prstGeom prst="rect">
              <a:avLst/>
            </a:prstGeom>
            <a:noFill/>
          </p:spPr>
          <p:txBody>
            <a:bodyPr wrap="none" rtlCol="0">
              <a:spAutoFit/>
            </a:bodyPr>
            <a:lstStyle/>
            <a:p>
              <a:pPr algn="ctr"/>
              <a:r>
                <a:rPr lang="en-US" sz="4000" b="1"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rPr>
                <a:t>Future Outlook</a:t>
              </a:r>
              <a:endParaRPr lang="en-US" sz="4000" b="1" u="none" strike="noStrike"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a:p>
              <a:pPr algn="ctr"/>
              <a:endParaRPr lang="en-US" altLang="zh-CN" sz="4000" b="1" u="none" strike="noStrike" spc="300"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p:txBody>
        </p:sp>
        <p:sp>
          <p:nvSpPr>
            <p:cNvPr id="4" name="矩形 3"/>
            <p:cNvSpPr/>
            <p:nvPr/>
          </p:nvSpPr>
          <p:spPr>
            <a:xfrm rot="16200000">
              <a:off x="9252416" y="4284334"/>
              <a:ext cx="44112" cy="387278"/>
            </a:xfrm>
            <a:prstGeom prst="rect">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5" name="文本框 4"/>
            <p:cNvSpPr txBox="1"/>
            <p:nvPr/>
          </p:nvSpPr>
          <p:spPr>
            <a:xfrm>
              <a:off x="8736322" y="2493000"/>
              <a:ext cx="1076299" cy="768350"/>
            </a:xfrm>
            <a:prstGeom prst="rect">
              <a:avLst/>
            </a:prstGeom>
            <a:noFill/>
          </p:spPr>
          <p:txBody>
            <a:bodyPr wrap="square" rtlCol="0">
              <a:spAutoFit/>
            </a:bodyPr>
            <a:lstStyle>
              <a:defPPr>
                <a:defRPr lang="zh-CN"/>
              </a:defPPr>
              <a:lvl1pPr algn="r">
                <a:defRPr sz="4000"/>
              </a:lvl1pPr>
            </a:lstStyle>
            <a:p>
              <a:pPr algn="ctr"/>
              <a:r>
                <a:rPr lang="en-US" altLang="zh-CN" sz="4400" dirty="0">
                  <a:solidFill>
                    <a:srgbClr val="49646E"/>
                  </a:solidFill>
                  <a:latin typeface="Century Gothic" panose="020B0502020202020204" pitchFamily="34" charset="0"/>
                  <a:cs typeface="DokChampa" panose="020B0604020202020204" pitchFamily="34" charset="-34"/>
                </a:rPr>
                <a:t>04</a:t>
              </a:r>
              <a:endParaRPr lang="zh-CN" altLang="en-US" sz="4400" dirty="0">
                <a:solidFill>
                  <a:srgbClr val="49646E"/>
                </a:solidFill>
                <a:latin typeface="Century Gothic" panose="020B0502020202020204" pitchFamily="34" charset="0"/>
                <a:cs typeface="DokChampa" panose="020B0604020202020204" pitchFamily="34" charset="-34"/>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61490" y="685165"/>
            <a:ext cx="8668385" cy="5722620"/>
          </a:xfrm>
          <a:prstGeom prst="rect">
            <a:avLst/>
          </a:prstGeom>
        </p:spPr>
      </p:pic>
      <p:sp>
        <p:nvSpPr>
          <p:cNvPr id="3" name="文本框 2"/>
          <p:cNvSpPr txBox="1"/>
          <p:nvPr/>
        </p:nvSpPr>
        <p:spPr>
          <a:xfrm>
            <a:off x="4064000" y="40005"/>
            <a:ext cx="4064000" cy="645160"/>
          </a:xfrm>
          <a:prstGeom prst="rect">
            <a:avLst/>
          </a:prstGeom>
          <a:noFill/>
        </p:spPr>
        <p:txBody>
          <a:bodyPr wrap="square" rtlCol="0">
            <a:spAutoFit/>
          </a:bodyPr>
          <a:p>
            <a:pPr algn="ctr"/>
            <a:r>
              <a:rPr lang="en-US" altLang="zh-CN" sz="3600">
                <a:latin typeface="Times New Roman" panose="02020603050405020304" charset="0"/>
                <a:cs typeface="Times New Roman" panose="02020603050405020304" charset="0"/>
              </a:rPr>
              <a:t>Advantages</a:t>
            </a:r>
            <a:endParaRPr lang="en-US" altLang="zh-CN" sz="36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nvSpPr>
        <p:spPr>
          <a:xfrm>
            <a:off x="814070" y="802640"/>
            <a:ext cx="6152515" cy="1454150"/>
          </a:xfrm>
          <a:prstGeom prst="rect">
            <a:avLst/>
          </a:prstGeom>
        </p:spPr>
        <p:txBody>
          <a:bodyPr vert="horz" lIns="287256" tIns="143630" rIns="287256" bIns="143630" rtlCol="0" anchor="ctr"/>
          <a:lstStyle>
            <a:lvl1pPr algn="ctr" defTabSz="979170" rtl="0" eaLnBrk="1" latinLnBrk="0" hangingPunct="1">
              <a:spcBef>
                <a:spcPct val="0"/>
              </a:spcBef>
              <a:buNone/>
              <a:defRPr sz="4740" kern="1200">
                <a:solidFill>
                  <a:schemeClr val="tx1"/>
                </a:solidFill>
                <a:latin typeface="+mj-lt"/>
                <a:ea typeface="+mj-ea"/>
                <a:cs typeface="+mj-cs"/>
              </a:defRPr>
            </a:lvl1pPr>
          </a:lstStyle>
          <a:p>
            <a:pPr>
              <a:lnSpc>
                <a:spcPct val="90000"/>
              </a:lnSpc>
            </a:pPr>
            <a:endParaRPr lang="en-US" altLang="zh-CN" sz="3600" b="1" dirty="0">
              <a:solidFill>
                <a:srgbClr val="0070C0"/>
              </a:solidFill>
              <a:latin typeface="Times New Roman" panose="02020603050405020304" charset="0"/>
              <a:ea typeface="微软雅黑" panose="020B0503020204020204" pitchFamily="34" charset="-122"/>
              <a:cs typeface="Times New Roman" panose="02020603050405020304" charset="0"/>
            </a:endParaRPr>
          </a:p>
        </p:txBody>
      </p:sp>
      <p:pic>
        <p:nvPicPr>
          <p:cNvPr id="9" name="Picture 8"/>
          <p:cNvPicPr>
            <a:picLocks noChangeAspect="1"/>
          </p:cNvPicPr>
          <p:nvPr/>
        </p:nvPicPr>
        <p:blipFill>
          <a:blip r:embed="rId1"/>
          <a:stretch>
            <a:fillRect/>
          </a:stretch>
        </p:blipFill>
        <p:spPr>
          <a:xfrm>
            <a:off x="7816333" y="3988011"/>
            <a:ext cx="2620776" cy="2319387"/>
          </a:xfrm>
          <a:prstGeom prst="rect">
            <a:avLst/>
          </a:prstGeom>
        </p:spPr>
      </p:pic>
      <p:pic>
        <p:nvPicPr>
          <p:cNvPr id="6" name="Picture 5"/>
          <p:cNvPicPr>
            <a:picLocks noChangeAspect="1"/>
          </p:cNvPicPr>
          <p:nvPr/>
        </p:nvPicPr>
        <p:blipFill>
          <a:blip r:embed="rId2"/>
          <a:stretch>
            <a:fillRect/>
          </a:stretch>
        </p:blipFill>
        <p:spPr>
          <a:xfrm>
            <a:off x="7483475" y="1453515"/>
            <a:ext cx="1454785" cy="1677035"/>
          </a:xfrm>
          <a:prstGeom prst="rect">
            <a:avLst/>
          </a:prstGeom>
        </p:spPr>
      </p:pic>
      <p:pic>
        <p:nvPicPr>
          <p:cNvPr id="5" name="Picture 4"/>
          <p:cNvPicPr>
            <a:picLocks noChangeAspect="1"/>
          </p:cNvPicPr>
          <p:nvPr/>
        </p:nvPicPr>
        <p:blipFill>
          <a:blip r:embed="rId3"/>
          <a:stretch>
            <a:fillRect/>
          </a:stretch>
        </p:blipFill>
        <p:spPr>
          <a:xfrm>
            <a:off x="9295998" y="1501294"/>
            <a:ext cx="2175591" cy="1629594"/>
          </a:xfrm>
          <a:prstGeom prst="rect">
            <a:avLst/>
          </a:prstGeom>
        </p:spPr>
      </p:pic>
      <p:sp>
        <p:nvSpPr>
          <p:cNvPr id="7" name="文本框 6"/>
          <p:cNvSpPr txBox="1"/>
          <p:nvPr/>
        </p:nvSpPr>
        <p:spPr>
          <a:xfrm>
            <a:off x="814070" y="701040"/>
            <a:ext cx="11009630" cy="521970"/>
          </a:xfrm>
          <a:prstGeom prst="rect">
            <a:avLst/>
          </a:prstGeom>
          <a:noFill/>
        </p:spPr>
        <p:txBody>
          <a:bodyPr wrap="square" rtlCol="0" anchor="t">
            <a:spAutoFit/>
          </a:bodyPr>
          <a:p>
            <a:pPr algn="ctr"/>
            <a:r>
              <a:rPr lang="en-US" altLang="zh-CN" sz="2800">
                <a:latin typeface="Times New Roman" panose="02020603050405020304" charset="0"/>
                <a:cs typeface="Times New Roman" panose="02020603050405020304" charset="0"/>
              </a:rPr>
              <a:t>Application Prospects of qCSF Visual Function Measurement System</a:t>
            </a:r>
            <a:endParaRPr lang="en-US" altLang="zh-CN" sz="2400">
              <a:latin typeface="Times New Roman" panose="02020603050405020304" charset="0"/>
              <a:cs typeface="Times New Roman" panose="02020603050405020304" charset="0"/>
            </a:endParaRPr>
          </a:p>
        </p:txBody>
      </p:sp>
      <p:sp>
        <p:nvSpPr>
          <p:cNvPr id="8" name="文本框 7"/>
          <p:cNvSpPr txBox="1"/>
          <p:nvPr/>
        </p:nvSpPr>
        <p:spPr>
          <a:xfrm>
            <a:off x="960755" y="1223010"/>
            <a:ext cx="6666865" cy="5631180"/>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sym typeface="+mn-ea"/>
              </a:rPr>
              <a:t>1. Multimodal Integration with Ophthalmic Imaging</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Combine qCSF with FC, OCT, SLO</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Enable simultaneous structural (imaging) + functional (CSF) eye assessments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Reduce diagnostic errors from cross-system variability</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2. Portable &amp; User-Friendly Technology Upgrades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Integrate with tablets, VR headsets, eye-tracking systems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Enhance accessibility, portability, and scalability of visual function screening</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sym typeface="+mn-ea"/>
              </a:rPr>
              <a:t>Support deployment in hospitals, primary care centers, and community health programs</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1100" y="1318260"/>
            <a:ext cx="5278755" cy="203009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Hospital and Primary Care Check-Ups</a:t>
            </a:r>
            <a:endParaRPr lang="en-US" altLang="zh-CN" b="1">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Integrate the amblyopia screening system into routine health examinations in hospitals and community clinics.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Enable early detection of visual function impairments during general physical assessments.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p:txBody>
      </p:sp>
      <p:sp>
        <p:nvSpPr>
          <p:cNvPr id="3" name="文本框 2"/>
          <p:cNvSpPr txBox="1"/>
          <p:nvPr/>
        </p:nvSpPr>
        <p:spPr>
          <a:xfrm>
            <a:off x="3790950" y="413385"/>
            <a:ext cx="4609465" cy="521970"/>
          </a:xfrm>
          <a:prstGeom prst="rect">
            <a:avLst/>
          </a:prstGeom>
          <a:noFill/>
        </p:spPr>
        <p:txBody>
          <a:bodyPr wrap="square" rtlCol="0">
            <a:spAutoFit/>
          </a:bodyPr>
          <a:p>
            <a:r>
              <a:rPr lang="en-US" altLang="zh-CN" sz="2800">
                <a:latin typeface="Times New Roman" panose="02020603050405020304" charset="0"/>
                <a:cs typeface="Times New Roman" panose="02020603050405020304" charset="0"/>
                <a:sym typeface="+mn-ea"/>
              </a:rPr>
              <a:t>Future Application Directions</a:t>
            </a:r>
            <a:endParaRPr lang="en-US" altLang="zh-CN" sz="2800">
              <a:latin typeface="Times New Roman" panose="02020603050405020304" charset="0"/>
              <a:cs typeface="Times New Roman" panose="02020603050405020304" charset="0"/>
              <a:sym typeface="+mn-ea"/>
            </a:endParaRPr>
          </a:p>
        </p:txBody>
      </p:sp>
      <p:pic>
        <p:nvPicPr>
          <p:cNvPr id="16" name="图片 15"/>
          <p:cNvPicPr>
            <a:picLocks noChangeAspect="1"/>
          </p:cNvPicPr>
          <p:nvPr/>
        </p:nvPicPr>
        <p:blipFill>
          <a:blip r:embed="rId1"/>
          <a:stretch>
            <a:fillRect/>
          </a:stretch>
        </p:blipFill>
        <p:spPr>
          <a:xfrm>
            <a:off x="6955790" y="3828415"/>
            <a:ext cx="3791585" cy="2480945"/>
          </a:xfrm>
          <a:prstGeom prst="rect">
            <a:avLst/>
          </a:prstGeom>
        </p:spPr>
      </p:pic>
      <p:sp>
        <p:nvSpPr>
          <p:cNvPr id="20" name="文本框 19"/>
          <p:cNvSpPr txBox="1"/>
          <p:nvPr/>
        </p:nvSpPr>
        <p:spPr>
          <a:xfrm>
            <a:off x="1181100" y="4030345"/>
            <a:ext cx="5279390" cy="203009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School-Based Vision Screening</a:t>
            </a:r>
            <a:endParaRPr lang="en-US" altLang="zh-CN" b="1">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Deploy the system in school vision programs to systematically identify amblyopia and other early-stage visual disorders among children.</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Support timely referral for professional ophthalmologic evaluation and intervention.</a:t>
            </a:r>
            <a:endParaRPr lang="en-US" altLang="zh-CN">
              <a:latin typeface="Times New Roman" panose="02020603050405020304" charset="0"/>
              <a:cs typeface="Times New Roman" panose="02020603050405020304" charset="0"/>
            </a:endParaRPr>
          </a:p>
        </p:txBody>
      </p:sp>
      <p:pic>
        <p:nvPicPr>
          <p:cNvPr id="24" name="图片 23"/>
          <p:cNvPicPr>
            <a:picLocks noChangeAspect="1"/>
          </p:cNvPicPr>
          <p:nvPr/>
        </p:nvPicPr>
        <p:blipFill>
          <a:blip r:embed="rId2"/>
          <a:stretch>
            <a:fillRect/>
          </a:stretch>
        </p:blipFill>
        <p:spPr>
          <a:xfrm>
            <a:off x="6955790" y="982980"/>
            <a:ext cx="3790950" cy="25323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44530" y="2516570"/>
            <a:ext cx="4302125" cy="1322070"/>
          </a:xfrm>
          <a:prstGeom prst="rect">
            <a:avLst/>
          </a:prstGeom>
          <a:noFill/>
        </p:spPr>
        <p:txBody>
          <a:bodyPr wrap="none" rtlCol="0">
            <a:spAutoFit/>
          </a:bodyPr>
          <a:lstStyle/>
          <a:p>
            <a:r>
              <a:rPr lang="en-US" altLang="zh-CN" sz="8000" dirty="0">
                <a:solidFill>
                  <a:srgbClr val="49646E"/>
                </a:solidFill>
                <a:latin typeface="Times New Roman" panose="02020603050405020304" charset="0"/>
                <a:ea typeface="方正清刻本悦宋简体" panose="02000000000000000000" pitchFamily="2" charset="-122"/>
                <a:cs typeface="Times New Roman" panose="02020603050405020304" charset="0"/>
              </a:rPr>
              <a:t>THANKS</a:t>
            </a:r>
            <a:endParaRPr lang="en-US" altLang="zh-CN" sz="8000" dirty="0">
              <a:solidFill>
                <a:srgbClr val="49646E"/>
              </a:solidFill>
              <a:latin typeface="Times New Roman" panose="02020603050405020304" charset="0"/>
              <a:ea typeface="方正清刻本悦宋简体" panose="02000000000000000000" pitchFamily="2"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2680010" y="3104378"/>
            <a:ext cx="2433955" cy="521970"/>
          </a:xfrm>
          <a:prstGeom prst="rect">
            <a:avLst/>
          </a:prstGeom>
          <a:noFill/>
        </p:spPr>
        <p:txBody>
          <a:bodyPr wrap="none" rtlCol="0">
            <a:spAutoFit/>
          </a:bodyPr>
          <a:lstStyle/>
          <a:p>
            <a:pPr algn="ctr"/>
            <a:r>
              <a:rPr lang="en-US" altLang="zh-CN" sz="28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sym typeface="+mn-ea"/>
              </a:rPr>
              <a:t>Background</a:t>
            </a:r>
            <a:endParaRPr lang="en-US" altLang="zh-CN" sz="28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sym typeface="+mn-ea"/>
            </a:endParaRPr>
          </a:p>
        </p:txBody>
      </p:sp>
      <p:sp>
        <p:nvSpPr>
          <p:cNvPr id="7" name="文本框 6"/>
          <p:cNvSpPr txBox="1"/>
          <p:nvPr>
            <p:custDataLst>
              <p:tags r:id="rId2"/>
            </p:custDataLst>
          </p:nvPr>
        </p:nvSpPr>
        <p:spPr>
          <a:xfrm>
            <a:off x="1789104"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01</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8" name="椭圆 7"/>
          <p:cNvSpPr/>
          <p:nvPr>
            <p:custDataLst>
              <p:tags r:id="rId3"/>
            </p:custDataLst>
          </p:nvPr>
        </p:nvSpPr>
        <p:spPr>
          <a:xfrm>
            <a:off x="2514410" y="3267447"/>
            <a:ext cx="138186" cy="138186"/>
          </a:xfrm>
          <a:prstGeom prst="ellipse">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4"/>
            </p:custDataLst>
          </p:nvPr>
        </p:nvSpPr>
        <p:spPr>
          <a:xfrm>
            <a:off x="8149218" y="3104378"/>
            <a:ext cx="2008505" cy="521970"/>
          </a:xfrm>
          <a:prstGeom prst="rect">
            <a:avLst/>
          </a:prstGeom>
          <a:noFill/>
        </p:spPr>
        <p:txBody>
          <a:bodyPr wrap="none" rtlCol="0">
            <a:spAutoFit/>
          </a:bodyPr>
          <a:lstStyle/>
          <a:p>
            <a:pPr algn="ctr"/>
            <a:r>
              <a:rPr lang="en-US" altLang="zh-CN" sz="28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sym typeface="+mn-ea"/>
              </a:rPr>
              <a:t>Workflow</a:t>
            </a:r>
            <a:endParaRPr lang="en-US" altLang="zh-CN" sz="28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sym typeface="+mn-ea"/>
            </a:endParaRPr>
          </a:p>
        </p:txBody>
      </p:sp>
      <p:sp>
        <p:nvSpPr>
          <p:cNvPr id="12" name="文本框 11"/>
          <p:cNvSpPr txBox="1"/>
          <p:nvPr>
            <p:custDataLst>
              <p:tags r:id="rId5"/>
            </p:custDataLst>
          </p:nvPr>
        </p:nvSpPr>
        <p:spPr>
          <a:xfrm>
            <a:off x="7211957" y="303709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02</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13" name="椭圆 12"/>
          <p:cNvSpPr/>
          <p:nvPr>
            <p:custDataLst>
              <p:tags r:id="rId6"/>
            </p:custDataLst>
          </p:nvPr>
        </p:nvSpPr>
        <p:spPr>
          <a:xfrm>
            <a:off x="7937263" y="3267447"/>
            <a:ext cx="138186" cy="138186"/>
          </a:xfrm>
          <a:prstGeom prst="ellipse">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7"/>
            </p:custDataLst>
          </p:nvPr>
        </p:nvSpPr>
        <p:spPr>
          <a:xfrm>
            <a:off x="2680010" y="4578153"/>
            <a:ext cx="3611245" cy="953135"/>
          </a:xfrm>
          <a:prstGeom prst="rect">
            <a:avLst/>
          </a:prstGeom>
          <a:noFill/>
        </p:spPr>
        <p:txBody>
          <a:bodyPr wrap="none" rtlCol="0">
            <a:spAutoFit/>
          </a:bodyPr>
          <a:lstStyle/>
          <a:p>
            <a:pPr algn="ctr"/>
            <a:r>
              <a:rPr lang="en-US" altLang="zh-CN" sz="2800" b="1" dirty="0">
                <a:latin typeface="Times New Roman" panose="02020603050405020304" charset="0"/>
                <a:ea typeface="Poppins Bold" panose="00000800000000000000"/>
                <a:cs typeface="Times New Roman" panose="02020603050405020304" charset="0"/>
                <a:sym typeface="Poppins Bold" panose="00000800000000000000"/>
              </a:rPr>
              <a:t>Experimental Analysis</a:t>
            </a:r>
            <a:endParaRPr lang="en-US" altLang="zh-CN" sz="2800" b="1" u="none" strike="noStrike"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a:p>
            <a:pPr algn="ctr"/>
            <a:endParaRPr lang="zh-CN" altLang="en-US" sz="2800" b="1" spc="300" dirty="0">
              <a:solidFill>
                <a:srgbClr val="231E1F"/>
              </a:solidFill>
              <a:latin typeface="幼圆" panose="02010509060101010101" pitchFamily="49" charset="-122"/>
              <a:ea typeface="幼圆" panose="02010509060101010101" pitchFamily="49" charset="-122"/>
            </a:endParaRPr>
          </a:p>
        </p:txBody>
      </p:sp>
      <p:sp>
        <p:nvSpPr>
          <p:cNvPr id="17" name="文本框 16"/>
          <p:cNvSpPr txBox="1"/>
          <p:nvPr>
            <p:custDataLst>
              <p:tags r:id="rId8"/>
            </p:custDataLst>
          </p:nvPr>
        </p:nvSpPr>
        <p:spPr>
          <a:xfrm>
            <a:off x="1789104"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03</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18" name="椭圆 17"/>
          <p:cNvSpPr/>
          <p:nvPr>
            <p:custDataLst>
              <p:tags r:id="rId9"/>
            </p:custDataLst>
          </p:nvPr>
        </p:nvSpPr>
        <p:spPr>
          <a:xfrm>
            <a:off x="2514410" y="4748842"/>
            <a:ext cx="138186" cy="138186"/>
          </a:xfrm>
          <a:prstGeom prst="ellipse">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custDataLst>
              <p:tags r:id="rId10"/>
            </p:custDataLst>
          </p:nvPr>
        </p:nvSpPr>
        <p:spPr>
          <a:xfrm>
            <a:off x="7211957"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04</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23" name="椭圆 22"/>
          <p:cNvSpPr/>
          <p:nvPr>
            <p:custDataLst>
              <p:tags r:id="rId11"/>
            </p:custDataLst>
          </p:nvPr>
        </p:nvSpPr>
        <p:spPr>
          <a:xfrm>
            <a:off x="7937263" y="4748842"/>
            <a:ext cx="138186" cy="138186"/>
          </a:xfrm>
          <a:prstGeom prst="ellipse">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919708" y="1774374"/>
            <a:ext cx="2351314" cy="58356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Times New Roman" panose="02020603050405020304" charset="0"/>
                <a:cs typeface="Times New Roman" panose="02020603050405020304" charset="0"/>
              </a:rPr>
              <a:t>CONTENTS</a:t>
            </a:r>
            <a:endParaRPr lang="en-US" altLang="zh-CN" sz="3200" dirty="0">
              <a:solidFill>
                <a:schemeClr val="tx1">
                  <a:lumMod val="95000"/>
                  <a:lumOff val="5000"/>
                </a:schemeClr>
              </a:solidFill>
              <a:latin typeface="Times New Roman" panose="02020603050405020304" charset="0"/>
              <a:cs typeface="Times New Roman" panose="02020603050405020304" charset="0"/>
            </a:endParaRPr>
          </a:p>
        </p:txBody>
      </p:sp>
      <p:sp>
        <p:nvSpPr>
          <p:cNvPr id="3" name="文本框 2"/>
          <p:cNvSpPr txBox="1"/>
          <p:nvPr/>
        </p:nvSpPr>
        <p:spPr>
          <a:xfrm>
            <a:off x="8148955" y="4578350"/>
            <a:ext cx="4064000" cy="953135"/>
          </a:xfrm>
          <a:prstGeom prst="rect">
            <a:avLst/>
          </a:prstGeom>
          <a:noFill/>
        </p:spPr>
        <p:txBody>
          <a:bodyPr wrap="square" rtlCol="0">
            <a:spAutoFit/>
          </a:bodyPr>
          <a:p>
            <a:pPr algn="l"/>
            <a:r>
              <a:rPr lang="en-US" sz="2800" b="1" dirty="0">
                <a:latin typeface="Times New Roman" panose="02020603050405020304" charset="0"/>
                <a:ea typeface="Poppins Bold" panose="00000800000000000000"/>
                <a:cs typeface="Times New Roman" panose="02020603050405020304" charset="0"/>
                <a:sym typeface="Poppins Bold" panose="00000800000000000000"/>
              </a:rPr>
              <a:t>Future Outlook</a:t>
            </a:r>
            <a:endParaRPr lang="en-US" sz="2800" b="1" u="none" strike="noStrike" dirty="0">
              <a:solidFill>
                <a:schemeClr val="tx1"/>
              </a:solidFill>
              <a:latin typeface="Times New Roman" panose="02020603050405020304" charset="0"/>
              <a:ea typeface="Poppins Bold" panose="00000800000000000000"/>
              <a:cs typeface="Times New Roman" panose="02020603050405020304" charset="0"/>
              <a:sym typeface="Poppins Bold" panose="00000800000000000000"/>
            </a:endParaRPr>
          </a:p>
          <a:p>
            <a:pPr algn="ctr"/>
            <a:endParaRPr lang="zh-CN" altLang="en-US" sz="28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030037" y="2273925"/>
            <a:ext cx="3236595" cy="2007029"/>
            <a:chOff x="7656185" y="2493000"/>
            <a:chExt cx="3236595" cy="2007029"/>
          </a:xfrm>
        </p:grpSpPr>
        <p:sp>
          <p:nvSpPr>
            <p:cNvPr id="3" name="文本框 2"/>
            <p:cNvSpPr txBox="1"/>
            <p:nvPr/>
          </p:nvSpPr>
          <p:spPr>
            <a:xfrm>
              <a:off x="7656185" y="3358494"/>
              <a:ext cx="3236595" cy="706755"/>
            </a:xfrm>
            <a:prstGeom prst="rect">
              <a:avLst/>
            </a:prstGeom>
            <a:noFill/>
          </p:spPr>
          <p:txBody>
            <a:bodyPr wrap="none" rtlCol="0">
              <a:spAutoFit/>
            </a:bodyPr>
            <a:lstStyle/>
            <a:p>
              <a:pPr algn="ctr"/>
              <a:r>
                <a:rPr lang="en-US" altLang="zh-CN" sz="40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rPr>
                <a:t>Background</a:t>
              </a:r>
              <a:endParaRPr lang="en-US" altLang="zh-CN" sz="40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endParaRPr>
            </a:p>
          </p:txBody>
        </p:sp>
        <p:sp>
          <p:nvSpPr>
            <p:cNvPr id="4" name="矩形 3"/>
            <p:cNvSpPr/>
            <p:nvPr/>
          </p:nvSpPr>
          <p:spPr>
            <a:xfrm rot="16200000">
              <a:off x="9252416" y="4284334"/>
              <a:ext cx="44112" cy="387278"/>
            </a:xfrm>
            <a:prstGeom prst="rect">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5" name="文本框 4"/>
            <p:cNvSpPr txBox="1"/>
            <p:nvPr/>
          </p:nvSpPr>
          <p:spPr>
            <a:xfrm>
              <a:off x="8736322" y="2493000"/>
              <a:ext cx="1076299" cy="769441"/>
            </a:xfrm>
            <a:prstGeom prst="rect">
              <a:avLst/>
            </a:prstGeom>
            <a:noFill/>
          </p:spPr>
          <p:txBody>
            <a:bodyPr wrap="square" rtlCol="0">
              <a:spAutoFit/>
            </a:bodyPr>
            <a:lstStyle>
              <a:defPPr>
                <a:defRPr lang="zh-CN"/>
              </a:defPPr>
              <a:lvl1pPr algn="r">
                <a:defRPr sz="4000"/>
              </a:lvl1pPr>
            </a:lstStyle>
            <a:p>
              <a:pPr algn="ctr"/>
              <a:r>
                <a:rPr lang="en-US" altLang="zh-CN" sz="4400" dirty="0">
                  <a:solidFill>
                    <a:srgbClr val="49646E"/>
                  </a:solidFill>
                  <a:latin typeface="Century Gothic" panose="020B0502020202020204" pitchFamily="34" charset="0"/>
                  <a:cs typeface="DokChampa" panose="020B0604020202020204" pitchFamily="34" charset="-34"/>
                </a:rPr>
                <a:t>01</a:t>
              </a:r>
              <a:endParaRPr lang="zh-CN" altLang="en-US" sz="4400" dirty="0">
                <a:solidFill>
                  <a:srgbClr val="49646E"/>
                </a:solidFill>
                <a:latin typeface="Century Gothic" panose="020B0502020202020204" pitchFamily="34" charset="0"/>
                <a:cs typeface="DokChampa" panose="020B0604020202020204" pitchFamily="34" charset="-34"/>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41"/>
          <p:cNvSpPr>
            <a:spLocks noChangeArrowheads="1"/>
          </p:cNvSpPr>
          <p:nvPr/>
        </p:nvSpPr>
        <p:spPr bwMode="auto">
          <a:xfrm>
            <a:off x="9179505" y="2048005"/>
            <a:ext cx="882278" cy="983988"/>
          </a:xfrm>
          <a:custGeom>
            <a:avLst/>
            <a:gdLst>
              <a:gd name="T0" fmla="*/ 83 w 164"/>
              <a:gd name="T1" fmla="*/ 41 h 163"/>
              <a:gd name="T2" fmla="*/ 54 w 164"/>
              <a:gd name="T3" fmla="*/ 121 h 163"/>
              <a:gd name="T4" fmla="*/ 30 w 164"/>
              <a:gd name="T5" fmla="*/ 84 h 163"/>
              <a:gd name="T6" fmla="*/ 14 w 164"/>
              <a:gd name="T7" fmla="*/ 99 h 163"/>
              <a:gd name="T8" fmla="*/ 10 w 164"/>
              <a:gd name="T9" fmla="*/ 103 h 163"/>
              <a:gd name="T10" fmla="*/ 0 w 164"/>
              <a:gd name="T11" fmla="*/ 95 h 163"/>
              <a:gd name="T12" fmla="*/ 32 w 164"/>
              <a:gd name="T13" fmla="*/ 65 h 163"/>
              <a:gd name="T14" fmla="*/ 51 w 164"/>
              <a:gd name="T15" fmla="*/ 94 h 163"/>
              <a:gd name="T16" fmla="*/ 85 w 164"/>
              <a:gd name="T17" fmla="*/ 0 h 163"/>
              <a:gd name="T18" fmla="*/ 116 w 164"/>
              <a:gd name="T19" fmla="*/ 118 h 163"/>
              <a:gd name="T20" fmla="*/ 141 w 164"/>
              <a:gd name="T21" fmla="*/ 37 h 163"/>
              <a:gd name="T22" fmla="*/ 164 w 164"/>
              <a:gd name="T23" fmla="*/ 110 h 163"/>
              <a:gd name="T24" fmla="*/ 152 w 164"/>
              <a:gd name="T25" fmla="*/ 113 h 163"/>
              <a:gd name="T26" fmla="*/ 141 w 164"/>
              <a:gd name="T27" fmla="*/ 78 h 163"/>
              <a:gd name="T28" fmla="*/ 114 w 164"/>
              <a:gd name="T29" fmla="*/ 163 h 163"/>
              <a:gd name="T30" fmla="*/ 83 w 164"/>
              <a:gd name="T31" fmla="*/ 41 h 163"/>
              <a:gd name="T32" fmla="*/ 83 w 164"/>
              <a:gd name="T33" fmla="*/ 4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3">
                <a:moveTo>
                  <a:pt x="83" y="41"/>
                </a:moveTo>
                <a:lnTo>
                  <a:pt x="54" y="121"/>
                </a:lnTo>
                <a:lnTo>
                  <a:pt x="30" y="84"/>
                </a:lnTo>
                <a:lnTo>
                  <a:pt x="14" y="99"/>
                </a:lnTo>
                <a:lnTo>
                  <a:pt x="10" y="103"/>
                </a:lnTo>
                <a:lnTo>
                  <a:pt x="0" y="95"/>
                </a:lnTo>
                <a:lnTo>
                  <a:pt x="32" y="65"/>
                </a:lnTo>
                <a:lnTo>
                  <a:pt x="51" y="94"/>
                </a:lnTo>
                <a:lnTo>
                  <a:pt x="85" y="0"/>
                </a:lnTo>
                <a:lnTo>
                  <a:pt x="116" y="118"/>
                </a:lnTo>
                <a:lnTo>
                  <a:pt x="141" y="37"/>
                </a:lnTo>
                <a:lnTo>
                  <a:pt x="164" y="110"/>
                </a:lnTo>
                <a:lnTo>
                  <a:pt x="152" y="113"/>
                </a:lnTo>
                <a:lnTo>
                  <a:pt x="141" y="78"/>
                </a:lnTo>
                <a:lnTo>
                  <a:pt x="114" y="163"/>
                </a:lnTo>
                <a:lnTo>
                  <a:pt x="83" y="41"/>
                </a:lnTo>
                <a:close/>
              </a:path>
            </a:pathLst>
          </a:custGeom>
          <a:solidFill>
            <a:schemeClr val="bg1"/>
          </a:solidFill>
          <a:ln>
            <a:noFill/>
          </a:ln>
        </p:spPr>
        <p:txBody>
          <a:bodyPr/>
          <a:lstStyle/>
          <a:p>
            <a:endParaRPr lang="zh-CN" altLang="en-US"/>
          </a:p>
        </p:txBody>
      </p:sp>
      <p:sp>
        <p:nvSpPr>
          <p:cNvPr id="10" name="文本框 9"/>
          <p:cNvSpPr txBox="1"/>
          <p:nvPr/>
        </p:nvSpPr>
        <p:spPr>
          <a:xfrm>
            <a:off x="691515" y="817245"/>
            <a:ext cx="5104130" cy="4154170"/>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rPr>
              <a:t>Industry Pain Points: </a:t>
            </a:r>
            <a:r>
              <a:rPr lang="en-US" altLang="zh-CN" sz="2400">
                <a:latin typeface="Times New Roman" panose="02020603050405020304" charset="0"/>
                <a:cs typeface="Times New Roman" panose="02020603050405020304" charset="0"/>
              </a:rPr>
              <a:t>China faces a severe shortage of ophthalmologists (only 1/3 of developed countries) and a long training cycle, leading to a mismatch between diagnosis/treatment needs and resources.</a:t>
            </a:r>
            <a:endParaRPr lang="en-US" altLang="zh-CN" sz="2400">
              <a:latin typeface="Times New Roman" panose="02020603050405020304" charset="0"/>
              <a:cs typeface="Times New Roman" panose="02020603050405020304" charset="0"/>
            </a:endParaRPr>
          </a:p>
          <a:p>
            <a:endParaRPr lang="en-US" altLang="zh-CN" sz="2400" b="1">
              <a:latin typeface="Times New Roman" panose="02020603050405020304" charset="0"/>
              <a:cs typeface="Times New Roman" panose="02020603050405020304" charset="0"/>
            </a:endParaRPr>
          </a:p>
          <a:p>
            <a:endParaRPr lang="en-US" altLang="zh-CN" sz="2400" b="1">
              <a:latin typeface="Times New Roman" panose="02020603050405020304" charset="0"/>
              <a:cs typeface="Times New Roman" panose="02020603050405020304" charset="0"/>
            </a:endParaRPr>
          </a:p>
          <a:p>
            <a:endParaRPr lang="en-US" altLang="zh-CN" sz="2400" b="1">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p:txBody>
      </p:sp>
      <p:pic>
        <p:nvPicPr>
          <p:cNvPr id="12" name="图片 11"/>
          <p:cNvPicPr>
            <a:picLocks noChangeAspect="1"/>
          </p:cNvPicPr>
          <p:nvPr/>
        </p:nvPicPr>
        <p:blipFill>
          <a:blip r:embed="rId1"/>
          <a:stretch>
            <a:fillRect/>
          </a:stretch>
        </p:blipFill>
        <p:spPr>
          <a:xfrm>
            <a:off x="5683885" y="514985"/>
            <a:ext cx="5715635" cy="3181985"/>
          </a:xfrm>
          <a:prstGeom prst="rect">
            <a:avLst/>
          </a:prstGeom>
        </p:spPr>
      </p:pic>
      <p:sp>
        <p:nvSpPr>
          <p:cNvPr id="15" name="文本框 14"/>
          <p:cNvSpPr txBox="1"/>
          <p:nvPr/>
        </p:nvSpPr>
        <p:spPr>
          <a:xfrm>
            <a:off x="6461125" y="3811270"/>
            <a:ext cx="5059045" cy="2306955"/>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sym typeface="+mn-ea"/>
              </a:rPr>
              <a:t>Market Opportunity: </a:t>
            </a:r>
            <a:r>
              <a:rPr lang="en-US" altLang="zh-CN" sz="2400">
                <a:latin typeface="Times New Roman" panose="02020603050405020304" charset="0"/>
                <a:cs typeface="Times New Roman" panose="02020603050405020304" charset="0"/>
                <a:sym typeface="+mn-ea"/>
              </a:rPr>
              <a:t>The ophthalmic AI device market is expected to reach $37.09 billion in 2022 (CAGR 5.8%), with AI penetration projected to exceed 50% by 2025.</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p:txBody>
      </p:sp>
      <p:pic>
        <p:nvPicPr>
          <p:cNvPr id="16" name="图片 15"/>
          <p:cNvPicPr>
            <a:picLocks noChangeAspect="1"/>
          </p:cNvPicPr>
          <p:nvPr/>
        </p:nvPicPr>
        <p:blipFill>
          <a:blip r:embed="rId2"/>
          <a:stretch>
            <a:fillRect/>
          </a:stretch>
        </p:blipFill>
        <p:spPr>
          <a:xfrm>
            <a:off x="855980" y="3429000"/>
            <a:ext cx="5240020" cy="29476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41"/>
          <p:cNvSpPr>
            <a:spLocks noChangeArrowheads="1"/>
          </p:cNvSpPr>
          <p:nvPr/>
        </p:nvSpPr>
        <p:spPr bwMode="auto">
          <a:xfrm>
            <a:off x="9179505" y="2048005"/>
            <a:ext cx="882278" cy="983988"/>
          </a:xfrm>
          <a:custGeom>
            <a:avLst/>
            <a:gdLst>
              <a:gd name="T0" fmla="*/ 83 w 164"/>
              <a:gd name="T1" fmla="*/ 41 h 163"/>
              <a:gd name="T2" fmla="*/ 54 w 164"/>
              <a:gd name="T3" fmla="*/ 121 h 163"/>
              <a:gd name="T4" fmla="*/ 30 w 164"/>
              <a:gd name="T5" fmla="*/ 84 h 163"/>
              <a:gd name="T6" fmla="*/ 14 w 164"/>
              <a:gd name="T7" fmla="*/ 99 h 163"/>
              <a:gd name="T8" fmla="*/ 10 w 164"/>
              <a:gd name="T9" fmla="*/ 103 h 163"/>
              <a:gd name="T10" fmla="*/ 0 w 164"/>
              <a:gd name="T11" fmla="*/ 95 h 163"/>
              <a:gd name="T12" fmla="*/ 32 w 164"/>
              <a:gd name="T13" fmla="*/ 65 h 163"/>
              <a:gd name="T14" fmla="*/ 51 w 164"/>
              <a:gd name="T15" fmla="*/ 94 h 163"/>
              <a:gd name="T16" fmla="*/ 85 w 164"/>
              <a:gd name="T17" fmla="*/ 0 h 163"/>
              <a:gd name="T18" fmla="*/ 116 w 164"/>
              <a:gd name="T19" fmla="*/ 118 h 163"/>
              <a:gd name="T20" fmla="*/ 141 w 164"/>
              <a:gd name="T21" fmla="*/ 37 h 163"/>
              <a:gd name="T22" fmla="*/ 164 w 164"/>
              <a:gd name="T23" fmla="*/ 110 h 163"/>
              <a:gd name="T24" fmla="*/ 152 w 164"/>
              <a:gd name="T25" fmla="*/ 113 h 163"/>
              <a:gd name="T26" fmla="*/ 141 w 164"/>
              <a:gd name="T27" fmla="*/ 78 h 163"/>
              <a:gd name="T28" fmla="*/ 114 w 164"/>
              <a:gd name="T29" fmla="*/ 163 h 163"/>
              <a:gd name="T30" fmla="*/ 83 w 164"/>
              <a:gd name="T31" fmla="*/ 41 h 163"/>
              <a:gd name="T32" fmla="*/ 83 w 164"/>
              <a:gd name="T33" fmla="*/ 4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3">
                <a:moveTo>
                  <a:pt x="83" y="41"/>
                </a:moveTo>
                <a:lnTo>
                  <a:pt x="54" y="121"/>
                </a:lnTo>
                <a:lnTo>
                  <a:pt x="30" y="84"/>
                </a:lnTo>
                <a:lnTo>
                  <a:pt x="14" y="99"/>
                </a:lnTo>
                <a:lnTo>
                  <a:pt x="10" y="103"/>
                </a:lnTo>
                <a:lnTo>
                  <a:pt x="0" y="95"/>
                </a:lnTo>
                <a:lnTo>
                  <a:pt x="32" y="65"/>
                </a:lnTo>
                <a:lnTo>
                  <a:pt x="51" y="94"/>
                </a:lnTo>
                <a:lnTo>
                  <a:pt x="85" y="0"/>
                </a:lnTo>
                <a:lnTo>
                  <a:pt x="116" y="118"/>
                </a:lnTo>
                <a:lnTo>
                  <a:pt x="141" y="37"/>
                </a:lnTo>
                <a:lnTo>
                  <a:pt x="164" y="110"/>
                </a:lnTo>
                <a:lnTo>
                  <a:pt x="152" y="113"/>
                </a:lnTo>
                <a:lnTo>
                  <a:pt x="141" y="78"/>
                </a:lnTo>
                <a:lnTo>
                  <a:pt x="114" y="163"/>
                </a:lnTo>
                <a:lnTo>
                  <a:pt x="83" y="41"/>
                </a:lnTo>
                <a:close/>
              </a:path>
            </a:pathLst>
          </a:custGeom>
          <a:solidFill>
            <a:schemeClr val="bg1"/>
          </a:solidFill>
          <a:ln>
            <a:noFill/>
          </a:ln>
        </p:spPr>
        <p:txBody>
          <a:bodyPr/>
          <a:lstStyle/>
          <a:p>
            <a:endParaRPr lang="zh-CN" altLang="en-US"/>
          </a:p>
        </p:txBody>
      </p:sp>
      <p:sp>
        <p:nvSpPr>
          <p:cNvPr id="10" name="文本框 9"/>
          <p:cNvSpPr txBox="1"/>
          <p:nvPr/>
        </p:nvSpPr>
        <p:spPr>
          <a:xfrm>
            <a:off x="959485" y="982980"/>
            <a:ext cx="5407660" cy="4892675"/>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rPr>
              <a:t>Technical Breakthrough:</a:t>
            </a:r>
            <a:r>
              <a:rPr lang="en-US" altLang="zh-CN" sz="2400">
                <a:latin typeface="Times New Roman" panose="02020603050405020304" charset="0"/>
                <a:cs typeface="Times New Roman" panose="02020603050405020304" charset="0"/>
              </a:rPr>
              <a:t> The original GSLA Bayesian active learning algorithm focuses on visual function detection (e.g., visual field/contrast sensitivity), </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integrating imaging devices for combined structural and functional diagnosis.</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b="1">
                <a:latin typeface="Times New Roman" panose="02020603050405020304" charset="0"/>
                <a:cs typeface="Times New Roman" panose="02020603050405020304" charset="0"/>
              </a:rPr>
              <a:t>Product Advantages: </a:t>
            </a:r>
            <a:r>
              <a:rPr lang="en-US" altLang="zh-CN" sz="2400">
                <a:latin typeface="Times New Roman" panose="02020603050405020304" charset="0"/>
                <a:cs typeface="Times New Roman" panose="02020603050405020304" charset="0"/>
              </a:rPr>
              <a:t>Clinically validated prototypes, combined with VR and portable technologies, enhance usability and diagnostic efficiency.</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6237605" y="982980"/>
            <a:ext cx="5163820" cy="2258695"/>
          </a:xfrm>
          <a:prstGeom prst="rect">
            <a:avLst/>
          </a:prstGeom>
        </p:spPr>
      </p:pic>
      <p:pic>
        <p:nvPicPr>
          <p:cNvPr id="4" name="图片 3"/>
          <p:cNvPicPr>
            <a:picLocks noChangeAspect="1"/>
          </p:cNvPicPr>
          <p:nvPr/>
        </p:nvPicPr>
        <p:blipFill>
          <a:blip r:embed="rId2"/>
          <a:stretch>
            <a:fillRect/>
          </a:stretch>
        </p:blipFill>
        <p:spPr>
          <a:xfrm>
            <a:off x="7345680" y="3429000"/>
            <a:ext cx="2794635" cy="27946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rot="0">
            <a:off x="1342390" y="822325"/>
            <a:ext cx="4753610" cy="5044440"/>
            <a:chOff x="7751135" y="433063"/>
            <a:chExt cx="3524414" cy="4038422"/>
          </a:xfrm>
        </p:grpSpPr>
        <p:pic>
          <p:nvPicPr>
            <p:cNvPr id="3" name="图片 2"/>
            <p:cNvPicPr>
              <a:picLocks noChangeAspect="1"/>
            </p:cNvPicPr>
            <p:nvPr/>
          </p:nvPicPr>
          <p:blipFill>
            <a:blip r:embed="rId1"/>
            <a:stretch>
              <a:fillRect/>
            </a:stretch>
          </p:blipFill>
          <p:spPr>
            <a:xfrm>
              <a:off x="7751135" y="433063"/>
              <a:ext cx="3524413" cy="2358081"/>
            </a:xfrm>
            <a:prstGeom prst="rect">
              <a:avLst/>
            </a:prstGeom>
          </p:spPr>
        </p:pic>
        <p:pic>
          <p:nvPicPr>
            <p:cNvPr id="4" name="图片 3" descr="地图的截图&#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335" t="48906" b="-1971"/>
            <a:stretch>
              <a:fillRect/>
            </a:stretch>
          </p:blipFill>
          <p:spPr>
            <a:xfrm>
              <a:off x="7751135" y="2918836"/>
              <a:ext cx="3524414" cy="1552649"/>
            </a:xfrm>
            <a:prstGeom prst="rect">
              <a:avLst/>
            </a:prstGeom>
          </p:spPr>
        </p:pic>
      </p:grpSp>
      <p:sp>
        <p:nvSpPr>
          <p:cNvPr id="7" name="文本框 6"/>
          <p:cNvSpPr txBox="1"/>
          <p:nvPr/>
        </p:nvSpPr>
        <p:spPr>
          <a:xfrm>
            <a:off x="1453515" y="5866765"/>
            <a:ext cx="4871720"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Contrast Sensitivity Measurement</a:t>
            </a:r>
            <a:endParaRPr lang="en-US" altLang="zh-CN" sz="2400">
              <a:latin typeface="Times New Roman" panose="02020603050405020304" charset="0"/>
              <a:cs typeface="Times New Roman" panose="02020603050405020304" charset="0"/>
            </a:endParaRPr>
          </a:p>
        </p:txBody>
      </p:sp>
      <p:sp>
        <p:nvSpPr>
          <p:cNvPr id="8" name="文本框 7"/>
          <p:cNvSpPr txBox="1"/>
          <p:nvPr/>
        </p:nvSpPr>
        <p:spPr>
          <a:xfrm>
            <a:off x="6607175" y="1066800"/>
            <a:ext cx="4507230" cy="4799965"/>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According to the  </a:t>
            </a:r>
            <a:r>
              <a:rPr lang="en-US" altLang="zh-CN">
                <a:solidFill>
                  <a:srgbClr val="FF0000"/>
                </a:solidFill>
                <a:latin typeface="Times New Roman" panose="02020603050405020304" charset="0"/>
                <a:cs typeface="Times New Roman" panose="02020603050405020304" charset="0"/>
              </a:rPr>
              <a:t>“World Report on Vision” </a:t>
            </a:r>
            <a:r>
              <a:rPr lang="en-US" altLang="zh-CN">
                <a:latin typeface="Times New Roman" panose="02020603050405020304" charset="0"/>
                <a:cs typeface="Times New Roman" panose="02020603050405020304" charset="0"/>
              </a:rPr>
              <a:t>released by the World Health Organization (WHO) in 2019, the global number of people with vision impairment exceeds</a:t>
            </a:r>
            <a:r>
              <a:rPr lang="en-US" altLang="zh-CN">
                <a:solidFill>
                  <a:srgbClr val="FF0000"/>
                </a:solidFill>
                <a:latin typeface="Times New Roman" panose="02020603050405020304" charset="0"/>
                <a:cs typeface="Times New Roman" panose="02020603050405020304" charset="0"/>
              </a:rPr>
              <a:t> 2.2 billion</a:t>
            </a:r>
            <a:r>
              <a:rPr lang="en-US" altLang="zh-CN">
                <a:latin typeface="Times New Roman" panose="02020603050405020304" charset="0"/>
                <a:cs typeface="Times New Roman" panose="02020603050405020304" charset="0"/>
              </a:rPr>
              <a:t>. Among them, at least </a:t>
            </a:r>
            <a:r>
              <a:rPr lang="en-US" altLang="zh-CN">
                <a:solidFill>
                  <a:srgbClr val="FF0000"/>
                </a:solidFill>
                <a:latin typeface="Times New Roman" panose="02020603050405020304" charset="0"/>
                <a:cs typeface="Times New Roman" panose="02020603050405020304" charset="0"/>
              </a:rPr>
              <a:t>1 billion</a:t>
            </a:r>
            <a:r>
              <a:rPr lang="en-US" altLang="zh-CN">
                <a:latin typeface="Times New Roman" panose="02020603050405020304" charset="0"/>
                <a:cs typeface="Times New Roman" panose="02020603050405020304" charset="0"/>
              </a:rPr>
              <a:t> individuals could have prevented or treated their conditions through early diagnosis and medical intervention. The patient population includes nearly </a:t>
            </a:r>
            <a:r>
              <a:rPr lang="en-US" altLang="zh-CN">
                <a:solidFill>
                  <a:srgbClr val="FF0000"/>
                </a:solidFill>
                <a:latin typeface="Times New Roman" panose="02020603050405020304" charset="0"/>
                <a:cs typeface="Times New Roman" panose="02020603050405020304" charset="0"/>
              </a:rPr>
              <a:t>400 million</a:t>
            </a:r>
            <a:r>
              <a:rPr lang="en-US" altLang="zh-CN">
                <a:latin typeface="Times New Roman" panose="02020603050405020304" charset="0"/>
                <a:cs typeface="Times New Roman" panose="02020603050405020304" charset="0"/>
              </a:rPr>
              <a:t> with cataracts, </a:t>
            </a:r>
            <a:r>
              <a:rPr lang="en-US" altLang="zh-CN">
                <a:solidFill>
                  <a:srgbClr val="FF0000"/>
                </a:solidFill>
                <a:latin typeface="Times New Roman" panose="02020603050405020304" charset="0"/>
                <a:cs typeface="Times New Roman" panose="02020603050405020304" charset="0"/>
              </a:rPr>
              <a:t>196 million</a:t>
            </a:r>
            <a:r>
              <a:rPr lang="en-US" altLang="zh-CN">
                <a:latin typeface="Times New Roman" panose="02020603050405020304" charset="0"/>
                <a:cs typeface="Times New Roman" panose="02020603050405020304" charset="0"/>
              </a:rPr>
              <a:t> with age-related macular degeneration, </a:t>
            </a:r>
            <a:r>
              <a:rPr lang="en-US" altLang="zh-CN">
                <a:solidFill>
                  <a:srgbClr val="FF0000"/>
                </a:solidFill>
                <a:latin typeface="Times New Roman" panose="02020603050405020304" charset="0"/>
                <a:cs typeface="Times New Roman" panose="02020603050405020304" charset="0"/>
              </a:rPr>
              <a:t>146 million </a:t>
            </a:r>
            <a:r>
              <a:rPr lang="en-US" altLang="zh-CN">
                <a:latin typeface="Times New Roman" panose="02020603050405020304" charset="0"/>
                <a:cs typeface="Times New Roman" panose="02020603050405020304" charset="0"/>
              </a:rPr>
              <a:t>with diabetic retinopathy, </a:t>
            </a:r>
            <a:r>
              <a:rPr lang="en-US" altLang="zh-CN">
                <a:solidFill>
                  <a:srgbClr val="FF0000"/>
                </a:solidFill>
                <a:latin typeface="Times New Roman" panose="02020603050405020304" charset="0"/>
                <a:cs typeface="Times New Roman" panose="02020603050405020304" charset="0"/>
              </a:rPr>
              <a:t>76 million</a:t>
            </a:r>
            <a:r>
              <a:rPr lang="en-US" altLang="zh-CN">
                <a:latin typeface="Times New Roman" panose="02020603050405020304" charset="0"/>
                <a:cs typeface="Times New Roman" panose="02020603050405020304" charset="0"/>
              </a:rPr>
              <a:t> with glaucoma, </a:t>
            </a:r>
            <a:r>
              <a:rPr lang="en-US" altLang="zh-CN">
                <a:solidFill>
                  <a:srgbClr val="FF0000"/>
                </a:solidFill>
                <a:latin typeface="Times New Roman" panose="02020603050405020304" charset="0"/>
                <a:cs typeface="Times New Roman" panose="02020603050405020304" charset="0"/>
              </a:rPr>
              <a:t>2.5 million</a:t>
            </a:r>
            <a:r>
              <a:rPr lang="en-US" altLang="zh-CN">
                <a:latin typeface="Times New Roman" panose="02020603050405020304" charset="0"/>
                <a:cs typeface="Times New Roman" panose="02020603050405020304" charset="0"/>
              </a:rPr>
              <a:t> with trachomatous trichiasis, as well as those suffering from near and far visual impairment or blindness due to uncorrected refractive errors. The degree of visual system impairment relies on visual function measurements.</a:t>
            </a:r>
            <a:endParaRPr lang="en-US" altLang="zh-CN">
              <a:latin typeface="Times New Roman" panose="02020603050405020304" charset="0"/>
              <a:cs typeface="Times New Roman" panose="02020603050405020304" charset="0"/>
            </a:endParaRPr>
          </a:p>
        </p:txBody>
      </p:sp>
      <p:sp>
        <p:nvSpPr>
          <p:cNvPr id="9" name="圆角矩形 8"/>
          <p:cNvSpPr/>
          <p:nvPr/>
        </p:nvSpPr>
        <p:spPr>
          <a:xfrm>
            <a:off x="6464300" y="706120"/>
            <a:ext cx="4717415" cy="5394325"/>
          </a:xfrm>
          <a:prstGeom prst="roundRect">
            <a:avLst/>
          </a:prstGeom>
          <a:noFill/>
          <a:ln w="28575" cmpd="dbl">
            <a:solidFill>
              <a:schemeClr val="accent1">
                <a:shade val="50000"/>
              </a:schemeClr>
            </a:solidFill>
            <a:prstDash val="lg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20890" y="127000"/>
            <a:ext cx="3888740" cy="82994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a:spAutoFit/>
          </a:bodyPr>
          <a:p>
            <a:pPr algn="ctr"/>
            <a:r>
              <a:rPr lang="en-US" altLang="zh-CN" sz="2400" b="1" dirty="0">
                <a:solidFill>
                  <a:srgbClr val="0070C0"/>
                </a:solidFill>
                <a:latin typeface="微软雅黑" panose="020B0503020204020204" pitchFamily="34" charset="-122"/>
                <a:ea typeface="微软雅黑" panose="020B0503020204020204" pitchFamily="34" charset="-122"/>
              </a:rPr>
              <a:t>Active Machine Learning Algorithms</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1718310" y="127000"/>
            <a:ext cx="3350895" cy="82994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a:spAutoFit/>
          </a:bodyPr>
          <a:p>
            <a:pPr algn="ctr"/>
            <a:r>
              <a:rPr lang="en-US" altLang="zh-CN" sz="2400" b="1" dirty="0">
                <a:solidFill>
                  <a:srgbClr val="0070C0"/>
                </a:solidFill>
                <a:latin typeface="微软雅黑" panose="020B0503020204020204" pitchFamily="34" charset="-122"/>
                <a:ea typeface="微软雅黑" panose="020B0503020204020204" pitchFamily="34" charset="-122"/>
              </a:rPr>
              <a:t>An ophthalmologist diagnoses a patient.</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23779" y="1054526"/>
            <a:ext cx="5409240" cy="4525693"/>
            <a:chOff x="612559" y="1054526"/>
            <a:chExt cx="5409240" cy="4525693"/>
          </a:xfrm>
        </p:grpSpPr>
        <p:pic>
          <p:nvPicPr>
            <p:cNvPr id="20" name="Picture 2"/>
            <p:cNvPicPr>
              <a:picLocks noChangeAspect="1" noChangeArrowheads="1"/>
            </p:cNvPicPr>
            <p:nvPr/>
          </p:nvPicPr>
          <p:blipFill rotWithShape="1">
            <a:blip r:embed="rId1"/>
            <a:srcRect l="-732" r="2028" b="9463"/>
            <a:stretch>
              <a:fillRect/>
            </a:stretch>
          </p:blipFill>
          <p:spPr bwMode="auto">
            <a:xfrm flipH="1">
              <a:off x="842498" y="1551018"/>
              <a:ext cx="4951305" cy="3633235"/>
            </a:xfrm>
            <a:prstGeom prst="rect">
              <a:avLst/>
            </a:prstGeom>
            <a:noFill/>
          </p:spPr>
        </p:pic>
        <p:sp>
          <p:nvSpPr>
            <p:cNvPr id="21" name="文本框 20"/>
            <p:cNvSpPr txBox="1"/>
            <p:nvPr/>
          </p:nvSpPr>
          <p:spPr>
            <a:xfrm>
              <a:off x="1265339" y="1054526"/>
              <a:ext cx="4435475" cy="398780"/>
            </a:xfrm>
            <a:prstGeom prst="rect">
              <a:avLst/>
            </a:prstGeom>
            <a:noFill/>
          </p:spPr>
          <p:txBody>
            <a:bodyPr wrap="square" rtlCol="0">
              <a:spAutoFit/>
            </a:bodyPr>
            <a:p>
              <a:r>
                <a:rPr lang="en-US" altLang="zh-CN" sz="2000" b="1" dirty="0">
                  <a:solidFill>
                    <a:srgbClr val="FF0000"/>
                  </a:solidFill>
                  <a:latin typeface="Times New Roman" panose="02020603050405020304" charset="0"/>
                  <a:cs typeface="Times New Roman" panose="02020603050405020304" charset="0"/>
                </a:rPr>
                <a:t>Unknown visual function impairment</a:t>
              </a:r>
              <a:endParaRPr lang="en-US" altLang="zh-CN" sz="2000" b="1" dirty="0">
                <a:solidFill>
                  <a:srgbClr val="FF0000"/>
                </a:solidFill>
                <a:latin typeface="Times New Roman" panose="02020603050405020304" charset="0"/>
                <a:cs typeface="Times New Roman" panose="02020603050405020304" charset="0"/>
              </a:endParaRPr>
            </a:p>
          </p:txBody>
        </p:sp>
        <p:sp>
          <p:nvSpPr>
            <p:cNvPr id="22" name="矩形: 圆角 11"/>
            <p:cNvSpPr/>
            <p:nvPr/>
          </p:nvSpPr>
          <p:spPr>
            <a:xfrm>
              <a:off x="612559" y="1065321"/>
              <a:ext cx="5409240" cy="45148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3" name="组合 22"/>
          <p:cNvGrpSpPr/>
          <p:nvPr/>
        </p:nvGrpSpPr>
        <p:grpSpPr>
          <a:xfrm>
            <a:off x="6448539" y="1064117"/>
            <a:ext cx="5463540" cy="4514898"/>
            <a:chOff x="6537319" y="1064117"/>
            <a:chExt cx="5463540" cy="4514898"/>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601" b="11125"/>
            <a:stretch>
              <a:fillRect/>
            </a:stretch>
          </p:blipFill>
          <p:spPr bwMode="auto">
            <a:xfrm>
              <a:off x="6807749" y="1375371"/>
              <a:ext cx="4951303" cy="387711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10688949" y="1657207"/>
              <a:ext cx="1311910" cy="368300"/>
            </a:xfrm>
            <a:prstGeom prst="rect">
              <a:avLst/>
            </a:prstGeom>
            <a:noFill/>
          </p:spPr>
          <p:txBody>
            <a:bodyPr wrap="square" rtlCol="0">
              <a:spAutoFit/>
            </a:bodyPr>
            <a:p>
              <a:r>
                <a:rPr lang="en-US" altLang="zh-CN" b="1" dirty="0">
                  <a:solidFill>
                    <a:srgbClr val="FF0000"/>
                  </a:solidFill>
                </a:rPr>
                <a:t>Patient</a:t>
              </a:r>
              <a:endParaRPr lang="en-US" altLang="zh-CN" b="1" dirty="0">
                <a:solidFill>
                  <a:srgbClr val="FF0000"/>
                </a:solidFill>
              </a:endParaRPr>
            </a:p>
          </p:txBody>
        </p:sp>
        <p:sp>
          <p:nvSpPr>
            <p:cNvPr id="25" name="文本框 24"/>
            <p:cNvSpPr txBox="1"/>
            <p:nvPr/>
          </p:nvSpPr>
          <p:spPr>
            <a:xfrm>
              <a:off x="10298424" y="4480417"/>
              <a:ext cx="1473200" cy="829945"/>
            </a:xfrm>
            <a:prstGeom prst="rect">
              <a:avLst/>
            </a:prstGeom>
            <a:noFill/>
          </p:spPr>
          <p:txBody>
            <a:bodyPr wrap="square" rtlCol="0">
              <a:spAutoFit/>
            </a:bodyPr>
            <a:p>
              <a:r>
                <a:rPr lang="en-US" altLang="zh-CN" sz="2400" b="1" dirty="0">
                  <a:solidFill>
                    <a:srgbClr val="FF0000"/>
                  </a:solidFill>
                  <a:latin typeface="Times New Roman" panose="02020603050405020304" charset="0"/>
                  <a:cs typeface="Times New Roman" panose="02020603050405020304" charset="0"/>
                </a:rPr>
                <a:t>Diagnosis result</a:t>
              </a:r>
              <a:endParaRPr lang="en-US" altLang="zh-CN" sz="2400" b="1" dirty="0">
                <a:solidFill>
                  <a:srgbClr val="FF0000"/>
                </a:solidFill>
                <a:latin typeface="Times New Roman" panose="02020603050405020304" charset="0"/>
                <a:cs typeface="Times New Roman" panose="02020603050405020304" charset="0"/>
              </a:endParaRPr>
            </a:p>
          </p:txBody>
        </p:sp>
        <p:sp>
          <p:nvSpPr>
            <p:cNvPr id="26" name="矩形: 圆角 12"/>
            <p:cNvSpPr/>
            <p:nvPr/>
          </p:nvSpPr>
          <p:spPr>
            <a:xfrm>
              <a:off x="6537319" y="1064117"/>
              <a:ext cx="5234471" cy="45148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箭头: 左右 16"/>
          <p:cNvSpPr/>
          <p:nvPr/>
        </p:nvSpPr>
        <p:spPr>
          <a:xfrm>
            <a:off x="5933020" y="3062796"/>
            <a:ext cx="515520" cy="366204"/>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1050290" y="5671185"/>
            <a:ext cx="10026015" cy="82994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Active learning algorithms can be used to </a:t>
            </a:r>
            <a:r>
              <a:rPr lang="en-US" altLang="zh-CN" sz="2400">
                <a:solidFill>
                  <a:srgbClr val="FF0000"/>
                </a:solidFill>
                <a:latin typeface="Times New Roman" panose="02020603050405020304" charset="0"/>
                <a:cs typeface="Times New Roman" panose="02020603050405020304" charset="0"/>
              </a:rPr>
              <a:t>accurately and quickly</a:t>
            </a:r>
            <a:r>
              <a:rPr lang="en-US" altLang="zh-CN" sz="2400">
                <a:latin typeface="Times New Roman" panose="02020603050405020304" charset="0"/>
                <a:cs typeface="Times New Roman" panose="02020603050405020304" charset="0"/>
              </a:rPr>
              <a:t> measure visual function impairment, which </a:t>
            </a:r>
            <a:r>
              <a:rPr lang="en-US" altLang="zh-CN" sz="2400">
                <a:solidFill>
                  <a:srgbClr val="FF0000"/>
                </a:solidFill>
                <a:latin typeface="Times New Roman" panose="02020603050405020304" charset="0"/>
                <a:cs typeface="Times New Roman" panose="02020603050405020304" charset="0"/>
              </a:rPr>
              <a:t>greatly improves</a:t>
            </a:r>
            <a:r>
              <a:rPr lang="en-US" altLang="zh-CN" sz="2400">
                <a:latin typeface="Times New Roman" panose="02020603050405020304" charset="0"/>
                <a:cs typeface="Times New Roman" panose="02020603050405020304" charset="0"/>
              </a:rPr>
              <a:t> the diagnostic efficiency.</a:t>
            </a:r>
            <a:endParaRPr lang="en-US" altLang="zh-CN" sz="2400">
              <a:latin typeface="Times New Roman" panose="02020603050405020304" charset="0"/>
              <a:cs typeface="Times New Roman" panose="02020603050405020304" charset="0"/>
            </a:endParaRPr>
          </a:p>
        </p:txBody>
      </p:sp>
      <p:sp>
        <p:nvSpPr>
          <p:cNvPr id="29" name="文本框 28"/>
          <p:cNvSpPr txBox="1"/>
          <p:nvPr/>
        </p:nvSpPr>
        <p:spPr>
          <a:xfrm>
            <a:off x="7916545" y="1065530"/>
            <a:ext cx="2835910" cy="706755"/>
          </a:xfrm>
          <a:prstGeom prst="rect">
            <a:avLst/>
          </a:prstGeom>
          <a:noFill/>
        </p:spPr>
        <p:txBody>
          <a:bodyPr wrap="square" rtlCol="0">
            <a:spAutoFit/>
          </a:bodyPr>
          <a:p>
            <a:pPr algn="ctr"/>
            <a:r>
              <a:rPr lang="en-US" altLang="zh-CN" sz="2000" b="1" dirty="0">
                <a:solidFill>
                  <a:srgbClr val="FF0000"/>
                </a:solidFill>
                <a:latin typeface="Times New Roman" panose="02020603050405020304" charset="0"/>
                <a:cs typeface="Times New Roman" panose="02020603050405020304" charset="0"/>
              </a:rPr>
              <a:t>Unknown visual function impairment</a:t>
            </a:r>
            <a:endParaRPr lang="en-US" altLang="zh-CN" sz="2000" b="1" dirty="0">
              <a:solidFill>
                <a:srgbClr val="FF0000"/>
              </a:solidFill>
              <a:latin typeface="Times New Roman" panose="02020603050405020304" charset="0"/>
              <a:cs typeface="Times New Roman" panose="02020603050405020304" charset="0"/>
            </a:endParaRPr>
          </a:p>
        </p:txBody>
      </p:sp>
      <p:sp>
        <p:nvSpPr>
          <p:cNvPr id="30" name="文本框 29"/>
          <p:cNvSpPr txBox="1"/>
          <p:nvPr/>
        </p:nvSpPr>
        <p:spPr>
          <a:xfrm>
            <a:off x="1050290" y="1657350"/>
            <a:ext cx="4064000" cy="398780"/>
          </a:xfrm>
          <a:prstGeom prst="rect">
            <a:avLst/>
          </a:prstGeom>
          <a:noFill/>
        </p:spPr>
        <p:txBody>
          <a:bodyPr wrap="square" rtlCol="0">
            <a:spAutoFit/>
          </a:bodyPr>
          <a:p>
            <a:r>
              <a:rPr lang="en-US" altLang="zh-CN" sz="2000">
                <a:solidFill>
                  <a:srgbClr val="FF0000"/>
                </a:solidFill>
                <a:latin typeface="Times New Roman" panose="02020603050405020304" charset="0"/>
                <a:cs typeface="Times New Roman" panose="02020603050405020304" charset="0"/>
              </a:rPr>
              <a:t>doctor</a:t>
            </a:r>
            <a:endParaRPr lang="en-US" altLang="zh-CN" sz="2000">
              <a:solidFill>
                <a:srgbClr val="FF0000"/>
              </a:solidFill>
              <a:latin typeface="Times New Roman" panose="02020603050405020304" charset="0"/>
              <a:cs typeface="Times New Roman" panose="02020603050405020304" charset="0"/>
            </a:endParaRPr>
          </a:p>
        </p:txBody>
      </p:sp>
      <p:sp>
        <p:nvSpPr>
          <p:cNvPr id="31" name="文本框 30"/>
          <p:cNvSpPr txBox="1"/>
          <p:nvPr/>
        </p:nvSpPr>
        <p:spPr>
          <a:xfrm>
            <a:off x="6448425" y="3429000"/>
            <a:ext cx="4064000" cy="398780"/>
          </a:xfrm>
          <a:prstGeom prst="rect">
            <a:avLst/>
          </a:prstGeom>
          <a:noFill/>
        </p:spPr>
        <p:txBody>
          <a:bodyPr wrap="square" rtlCol="0">
            <a:spAutoFit/>
          </a:bodyPr>
          <a:p>
            <a:r>
              <a:rPr lang="en-US" altLang="zh-CN" sz="2000">
                <a:solidFill>
                  <a:srgbClr val="FF0000"/>
                </a:solidFill>
                <a:latin typeface="Times New Roman" panose="02020603050405020304" charset="0"/>
                <a:cs typeface="Times New Roman" panose="02020603050405020304" charset="0"/>
              </a:rPr>
              <a:t>doctor</a:t>
            </a:r>
            <a:endParaRPr lang="en-US" altLang="zh-CN" sz="2000">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2047875" y="5120005"/>
            <a:ext cx="2692400" cy="460375"/>
          </a:xfrm>
          <a:prstGeom prst="rect">
            <a:avLst/>
          </a:prstGeom>
          <a:noFill/>
        </p:spPr>
        <p:txBody>
          <a:bodyPr wrap="square" rtlCol="0">
            <a:spAutoFit/>
          </a:bodyPr>
          <a:p>
            <a:r>
              <a:rPr lang="en-US" altLang="zh-CN" sz="2400" b="1" dirty="0">
                <a:solidFill>
                  <a:srgbClr val="FF0000"/>
                </a:solidFill>
                <a:latin typeface="Times New Roman" panose="02020603050405020304" charset="0"/>
                <a:cs typeface="Times New Roman" panose="02020603050405020304" charset="0"/>
              </a:rPr>
              <a:t>Diagnosis result</a:t>
            </a:r>
            <a:endParaRPr lang="en-US" altLang="zh-CN" sz="2400" b="1" dirty="0">
              <a:solidFill>
                <a:srgbClr val="FF0000"/>
              </a:solidFill>
              <a:latin typeface="Times New Roman" panose="02020603050405020304" charset="0"/>
              <a:cs typeface="Times New Roman" panose="02020603050405020304" charset="0"/>
            </a:endParaRPr>
          </a:p>
        </p:txBody>
      </p:sp>
      <p:sp>
        <p:nvSpPr>
          <p:cNvPr id="33" name="文本框 32"/>
          <p:cNvSpPr txBox="1"/>
          <p:nvPr/>
        </p:nvSpPr>
        <p:spPr>
          <a:xfrm>
            <a:off x="3983469" y="1657207"/>
            <a:ext cx="1311910" cy="368300"/>
          </a:xfrm>
          <a:prstGeom prst="rect">
            <a:avLst/>
          </a:prstGeom>
          <a:noFill/>
        </p:spPr>
        <p:txBody>
          <a:bodyPr wrap="square" rtlCol="0">
            <a:spAutoFit/>
          </a:bodyPr>
          <a:p>
            <a:r>
              <a:rPr lang="en-US" altLang="zh-CN" b="1" dirty="0">
                <a:solidFill>
                  <a:srgbClr val="FF0000"/>
                </a:solidFill>
              </a:rPr>
              <a:t>Patient</a:t>
            </a:r>
            <a:endParaRPr lang="en-US" altLang="zh-CN" b="1" dirty="0">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329" y="2273925"/>
            <a:ext cx="2660015" cy="2007029"/>
            <a:chOff x="7944477" y="2493000"/>
            <a:chExt cx="2660015" cy="2007029"/>
          </a:xfrm>
        </p:grpSpPr>
        <p:sp>
          <p:nvSpPr>
            <p:cNvPr id="3" name="文本框 2"/>
            <p:cNvSpPr txBox="1"/>
            <p:nvPr/>
          </p:nvSpPr>
          <p:spPr>
            <a:xfrm>
              <a:off x="7944477" y="3358494"/>
              <a:ext cx="2660015" cy="706755"/>
            </a:xfrm>
            <a:prstGeom prst="rect">
              <a:avLst/>
            </a:prstGeom>
            <a:noFill/>
          </p:spPr>
          <p:txBody>
            <a:bodyPr wrap="none" rtlCol="0">
              <a:spAutoFit/>
            </a:bodyPr>
            <a:lstStyle/>
            <a:p>
              <a:pPr algn="ctr"/>
              <a:r>
                <a:rPr lang="en-US" altLang="zh-CN" sz="40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rPr>
                <a:t>Workflow</a:t>
              </a:r>
              <a:endParaRPr lang="en-US" altLang="zh-CN" sz="4000" b="1" spc="300" dirty="0">
                <a:solidFill>
                  <a:schemeClr val="tx1">
                    <a:lumMod val="95000"/>
                    <a:lumOff val="5000"/>
                  </a:schemeClr>
                </a:solidFill>
                <a:latin typeface="Times New Roman" panose="02020603050405020304" charset="0"/>
                <a:ea typeface="幼圆" panose="02010509060101010101" pitchFamily="49" charset="-122"/>
                <a:cs typeface="Times New Roman" panose="02020603050405020304" charset="0"/>
              </a:endParaRPr>
            </a:p>
          </p:txBody>
        </p:sp>
        <p:sp>
          <p:nvSpPr>
            <p:cNvPr id="4" name="矩形 3"/>
            <p:cNvSpPr/>
            <p:nvPr/>
          </p:nvSpPr>
          <p:spPr>
            <a:xfrm rot="16200000">
              <a:off x="9252416" y="4284334"/>
              <a:ext cx="44112" cy="387278"/>
            </a:xfrm>
            <a:prstGeom prst="rect">
              <a:avLst/>
            </a:prstGeom>
            <a:solidFill>
              <a:srgbClr val="A1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5" name="文本框 4"/>
            <p:cNvSpPr txBox="1"/>
            <p:nvPr/>
          </p:nvSpPr>
          <p:spPr>
            <a:xfrm>
              <a:off x="8736322" y="2493000"/>
              <a:ext cx="1076299" cy="768350"/>
            </a:xfrm>
            <a:prstGeom prst="rect">
              <a:avLst/>
            </a:prstGeom>
            <a:noFill/>
          </p:spPr>
          <p:txBody>
            <a:bodyPr wrap="square" rtlCol="0">
              <a:spAutoFit/>
            </a:bodyPr>
            <a:lstStyle>
              <a:defPPr>
                <a:defRPr lang="zh-CN"/>
              </a:defPPr>
              <a:lvl1pPr algn="r">
                <a:defRPr sz="4000"/>
              </a:lvl1pPr>
            </a:lstStyle>
            <a:p>
              <a:pPr algn="ctr"/>
              <a:r>
                <a:rPr lang="en-US" altLang="zh-CN" sz="4400" dirty="0">
                  <a:solidFill>
                    <a:srgbClr val="49646E"/>
                  </a:solidFill>
                  <a:latin typeface="Century Gothic" panose="020B0502020202020204" pitchFamily="34" charset="0"/>
                  <a:cs typeface="DokChampa" panose="020B0604020202020204" pitchFamily="34" charset="-34"/>
                </a:rPr>
                <a:t>02</a:t>
              </a:r>
              <a:endParaRPr lang="zh-CN" altLang="en-US" sz="4400" dirty="0">
                <a:solidFill>
                  <a:srgbClr val="49646E"/>
                </a:solidFill>
                <a:latin typeface="Century Gothic" panose="020B0502020202020204" pitchFamily="34" charset="0"/>
                <a:cs typeface="DokChampa" panose="020B0604020202020204" pitchFamily="34" charset="-34"/>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37235" y="488315"/>
            <a:ext cx="10857865" cy="5882005"/>
          </a:xfrm>
          <a:prstGeom prst="rect">
            <a:avLst/>
          </a:prstGeom>
        </p:spPr>
      </p:pic>
      <p:pic>
        <p:nvPicPr>
          <p:cNvPr id="6" name="内容占位符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8056" r="13969" b="21732"/>
          <a:stretch>
            <a:fillRect/>
          </a:stretch>
        </p:blipFill>
        <p:spPr>
          <a:xfrm>
            <a:off x="963295" y="3872230"/>
            <a:ext cx="1641475" cy="186690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2374900" y="1473835"/>
            <a:ext cx="2346325" cy="1319530"/>
          </a:xfrm>
          <a:prstGeom prst="rect">
            <a:avLst/>
          </a:prstGeom>
        </p:spPr>
      </p:pic>
      <p:sp>
        <p:nvSpPr>
          <p:cNvPr id="8" name="文本框 7"/>
          <p:cNvSpPr txBox="1"/>
          <p:nvPr/>
        </p:nvSpPr>
        <p:spPr>
          <a:xfrm>
            <a:off x="963295" y="655320"/>
            <a:ext cx="2964180" cy="398780"/>
          </a:xfrm>
          <a:prstGeom prst="rect">
            <a:avLst/>
          </a:prstGeom>
          <a:solidFill>
            <a:schemeClr val="bg1"/>
          </a:solidFill>
        </p:spPr>
        <p:txBody>
          <a:bodyPr wrap="square" rtlCol="0">
            <a:spAutoFit/>
          </a:bodyPr>
          <a:p>
            <a:r>
              <a:rPr lang="en-US" altLang="zh-CN" sz="2000">
                <a:latin typeface="Times New Roman" panose="02020603050405020304" charset="0"/>
                <a:cs typeface="Times New Roman" panose="02020603050405020304" charset="0"/>
              </a:rPr>
              <a:t>Experimental Setup</a:t>
            </a:r>
            <a:endParaRPr lang="en-US" altLang="zh-CN" sz="2000">
              <a:latin typeface="Times New Roman" panose="02020603050405020304" charset="0"/>
              <a:cs typeface="Times New Roman" panose="02020603050405020304" charset="0"/>
            </a:endParaRPr>
          </a:p>
        </p:txBody>
      </p:sp>
      <p:pic>
        <p:nvPicPr>
          <p:cNvPr id="14" name="图片 13"/>
          <p:cNvPicPr>
            <a:picLocks noChangeAspect="1"/>
          </p:cNvPicPr>
          <p:nvPr/>
        </p:nvPicPr>
        <p:blipFill>
          <a:blip r:embed="rId5"/>
          <a:stretch>
            <a:fillRect/>
          </a:stretch>
        </p:blipFill>
        <p:spPr>
          <a:xfrm>
            <a:off x="4321810" y="3994785"/>
            <a:ext cx="1561465" cy="1309370"/>
          </a:xfrm>
          <a:prstGeom prst="rect">
            <a:avLst/>
          </a:prstGeom>
        </p:spPr>
      </p:pic>
      <p:pic>
        <p:nvPicPr>
          <p:cNvPr id="15" name="图片 14"/>
          <p:cNvPicPr>
            <a:picLocks noChangeAspect="1"/>
          </p:cNvPicPr>
          <p:nvPr/>
        </p:nvPicPr>
        <p:blipFill>
          <a:blip r:embed="rId6"/>
          <a:stretch>
            <a:fillRect/>
          </a:stretch>
        </p:blipFill>
        <p:spPr>
          <a:xfrm>
            <a:off x="7275830" y="3994785"/>
            <a:ext cx="2456815" cy="908050"/>
          </a:xfrm>
          <a:prstGeom prst="rect">
            <a:avLst/>
          </a:prstGeom>
        </p:spPr>
      </p:pic>
      <p:pic>
        <p:nvPicPr>
          <p:cNvPr id="16" name="图片 15"/>
          <p:cNvPicPr>
            <a:picLocks noChangeAspect="1"/>
          </p:cNvPicPr>
          <p:nvPr/>
        </p:nvPicPr>
        <p:blipFill>
          <a:blip r:embed="rId7"/>
          <a:stretch>
            <a:fillRect/>
          </a:stretch>
        </p:blipFill>
        <p:spPr>
          <a:xfrm>
            <a:off x="9320530" y="1311275"/>
            <a:ext cx="1569085" cy="1644015"/>
          </a:xfrm>
          <a:prstGeom prst="rect">
            <a:avLst/>
          </a:prstGeom>
        </p:spPr>
      </p:pic>
      <p:pic>
        <p:nvPicPr>
          <p:cNvPr id="22" name="图片 21"/>
          <p:cNvPicPr>
            <a:picLocks noChangeAspect="1"/>
          </p:cNvPicPr>
          <p:nvPr/>
        </p:nvPicPr>
        <p:blipFill>
          <a:blip r:embed="rId8"/>
          <a:stretch>
            <a:fillRect/>
          </a:stretch>
        </p:blipFill>
        <p:spPr>
          <a:xfrm>
            <a:off x="6083935" y="1473835"/>
            <a:ext cx="1548765" cy="13512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4:dur="250">
        <p15:prstTrans prst="peelOff"/>
      </p:transition>
    </mc:Choice>
    <mc:Fallback>
      <p:transition>
        <p:fade/>
      </p:transition>
    </mc:Fallback>
  </mc:AlternateContent>
</p:sld>
</file>

<file path=ppt/tags/tag1.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10.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11.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2.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3.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4.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5.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6.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7.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8.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ags/tag9.xml><?xml version="1.0" encoding="utf-8"?>
<p:tagLst xmlns:p="http://schemas.openxmlformats.org/presentationml/2006/main">
  <p:tag name="KSO_WM_DIAGRAM_VIRTUALLY_FRAME" val="{&quot;height&quot;:167.10881889763783,&quot;left&quot;:98.02437007874013,&quot;top&quot;:237.3892125984252,&quot;width&quot;:721.10129921259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3400</Words>
  <Application>WPS 演示</Application>
  <PresentationFormat>宽屏</PresentationFormat>
  <Paragraphs>130</Paragraphs>
  <Slides>18</Slides>
  <Notes>0</Notes>
  <HiddenSlides>0</HiddenSlides>
  <MMClips>0</MMClips>
  <ScaleCrop>false</ScaleCrop>
  <HeadingPairs>
    <vt:vector size="6" baseType="variant">
      <vt:variant>
        <vt:lpstr>已用的字体</vt:lpstr>
      </vt:variant>
      <vt:variant>
        <vt:i4>29</vt:i4>
      </vt:variant>
      <vt:variant>
        <vt:lpstr>主题</vt:lpstr>
      </vt:variant>
      <vt:variant>
        <vt:i4>2</vt:i4>
      </vt:variant>
      <vt:variant>
        <vt:lpstr>幻灯片标题</vt:lpstr>
      </vt:variant>
      <vt:variant>
        <vt:i4>18</vt:i4>
      </vt:variant>
    </vt:vector>
  </HeadingPairs>
  <TitlesOfParts>
    <vt:vector size="49" baseType="lpstr">
      <vt:lpstr>Arial</vt:lpstr>
      <vt:lpstr>宋体</vt:lpstr>
      <vt:lpstr>Wingdings</vt:lpstr>
      <vt:lpstr>方正清刻本悦宋简体</vt:lpstr>
      <vt:lpstr>幼圆</vt:lpstr>
      <vt:lpstr>Tahoma</vt:lpstr>
      <vt:lpstr>Century Gothic</vt:lpstr>
      <vt:lpstr>DokChampa</vt:lpstr>
      <vt:lpstr>微软雅黑</vt:lpstr>
      <vt:lpstr>等线</vt:lpstr>
      <vt:lpstr>Arial Unicode MS</vt:lpstr>
      <vt:lpstr>等线 Light</vt:lpstr>
      <vt:lpstr>Calibri</vt:lpstr>
      <vt:lpstr>Times New Roman</vt:lpstr>
      <vt:lpstr>Arial</vt:lpstr>
      <vt:lpstr>方正粗黑宋简体</vt:lpstr>
      <vt:lpstr>华文新魏</vt:lpstr>
      <vt:lpstr>方正黑体简体</vt:lpstr>
      <vt:lpstr>华文细黑</vt:lpstr>
      <vt:lpstr>华文中宋</vt:lpstr>
      <vt:lpstr>华文楷体</vt:lpstr>
      <vt:lpstr>仿宋</vt:lpstr>
      <vt:lpstr>标准粗黑</vt:lpstr>
      <vt:lpstr>Cascadia Mono</vt:lpstr>
      <vt:lpstr>Cascadia Code</vt:lpstr>
      <vt:lpstr>Cascadia Mono ExtraLight</vt:lpstr>
      <vt:lpstr>Poppins Bold</vt:lpstr>
      <vt:lpstr>Segoe Print</vt:lpstr>
      <vt:lpstr>华文仿宋</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设备整合： 视功能检测+ 病理结构检测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阮 幸云</dc:creator>
  <cp:lastModifiedBy>栗子</cp:lastModifiedBy>
  <cp:revision>44</cp:revision>
  <dcterms:created xsi:type="dcterms:W3CDTF">2019-11-05T07:55:00Z</dcterms:created>
  <dcterms:modified xsi:type="dcterms:W3CDTF">2025-04-26T13:43:20Z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477B8DE0603F4DD6B6F83DDE818397A9_13</vt:lpwstr>
  </property>
</Properties>
</file>